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Roboto Bold" charset="1" panose="02000000000000000000"/>
      <p:regular r:id="rId24"/>
    </p:embeddedFont>
    <p:embeddedFont>
      <p:font typeface="Poppins Bold" charset="1" panose="00000800000000000000"/>
      <p:regular r:id="rId25"/>
    </p:embeddedFont>
    <p:embeddedFont>
      <p:font typeface="Poppins" charset="1" panose="00000500000000000000"/>
      <p:regular r:id="rId26"/>
    </p:embeddedFont>
    <p:embeddedFont>
      <p:font typeface="Poppins Semi-Bold" charset="1" panose="00000700000000000000"/>
      <p:regular r:id="rId27"/>
    </p:embeddedFont>
    <p:embeddedFont>
      <p:font typeface="Open Sans Bold" charset="1" panose="020B0806030504020204"/>
      <p:regular r:id="rId28"/>
    </p:embeddedFont>
    <p:embeddedFont>
      <p:font typeface="Open Sans" charset="1" panose="020B0606030504020204"/>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2.pn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2.pn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png" Type="http://schemas.openxmlformats.org/officeDocument/2006/relationships/image"/><Relationship Id="rId8" Target="../media/image11.svg" Type="http://schemas.openxmlformats.org/officeDocument/2006/relationships/image"/><Relationship Id="rId9" Target="../media/image1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svg" Type="http://schemas.openxmlformats.org/officeDocument/2006/relationships/image"/><Relationship Id="rId12" Target="../media/image24.png" Type="http://schemas.openxmlformats.org/officeDocument/2006/relationships/image"/><Relationship Id="rId13" Target="../media/image25.svg" Type="http://schemas.openxmlformats.org/officeDocument/2006/relationships/image"/><Relationship Id="rId14" Target="../media/image26.png" Type="http://schemas.openxmlformats.org/officeDocument/2006/relationships/image"/><Relationship Id="rId15" Target="../media/image27.svg" Type="http://schemas.openxmlformats.org/officeDocument/2006/relationships/image"/><Relationship Id="rId16" Target="../media/image3.png" Type="http://schemas.openxmlformats.org/officeDocument/2006/relationships/image"/><Relationship Id="rId17" Target="../media/image4.svg" Type="http://schemas.openxmlformats.org/officeDocument/2006/relationships/image"/><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png" Type="http://schemas.openxmlformats.org/officeDocument/2006/relationships/image"/><Relationship Id="rId9" Target="../media/image2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svg" Type="http://schemas.openxmlformats.org/officeDocument/2006/relationships/image"/><Relationship Id="rId2" Target="../media/image2.pn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 Id="rId5" Target="../media/image30.png" Type="http://schemas.openxmlformats.org/officeDocument/2006/relationships/image"/><Relationship Id="rId6" Target="../media/image31.svg" Type="http://schemas.openxmlformats.org/officeDocument/2006/relationships/image"/><Relationship Id="rId7" Target="../media/image32.png" Type="http://schemas.openxmlformats.org/officeDocument/2006/relationships/image"/><Relationship Id="rId8" Target="../media/image33.svg" Type="http://schemas.openxmlformats.org/officeDocument/2006/relationships/image"/><Relationship Id="rId9" Target="../media/image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svg" Type="http://schemas.openxmlformats.org/officeDocument/2006/relationships/image"/><Relationship Id="rId11" Target="../media/image43.png" Type="http://schemas.openxmlformats.org/officeDocument/2006/relationships/image"/><Relationship Id="rId12" Target="../media/image44.svg" Type="http://schemas.openxmlformats.org/officeDocument/2006/relationships/image"/><Relationship Id="rId13" Target="../media/image45.png" Type="http://schemas.openxmlformats.org/officeDocument/2006/relationships/image"/><Relationship Id="rId14" Target="../media/image46.svg" Type="http://schemas.openxmlformats.org/officeDocument/2006/relationships/image"/><Relationship Id="rId15" Target="../media/image3.png" Type="http://schemas.openxmlformats.org/officeDocument/2006/relationships/image"/><Relationship Id="rId16" Target="../media/image4.svg" Type="http://schemas.openxmlformats.org/officeDocument/2006/relationships/image"/><Relationship Id="rId2" Target="../media/image35.png" Type="http://schemas.openxmlformats.org/officeDocument/2006/relationships/image"/><Relationship Id="rId3" Target="../media/image36.svg" Type="http://schemas.openxmlformats.org/officeDocument/2006/relationships/image"/><Relationship Id="rId4" Target="../media/image37.png" Type="http://schemas.openxmlformats.org/officeDocument/2006/relationships/image"/><Relationship Id="rId5" Target="../media/image38.svg" Type="http://schemas.openxmlformats.org/officeDocument/2006/relationships/image"/><Relationship Id="rId6" Target="../media/image39.png" Type="http://schemas.openxmlformats.org/officeDocument/2006/relationships/image"/><Relationship Id="rId7" Target="../media/image40.svg" Type="http://schemas.openxmlformats.org/officeDocument/2006/relationships/image"/><Relationship Id="rId8" Target="../media/image2.png" Type="http://schemas.openxmlformats.org/officeDocument/2006/relationships/image"/><Relationship Id="rId9" Target="../media/image4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0.png" Type="http://schemas.openxmlformats.org/officeDocument/2006/relationships/image"/><Relationship Id="rId3" Target="../media/image51.svg" Type="http://schemas.openxmlformats.org/officeDocument/2006/relationships/image"/><Relationship Id="rId4" Target="../media/image52.jpeg" Type="http://schemas.openxmlformats.org/officeDocument/2006/relationships/image"/><Relationship Id="rId5" Target="../media/image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3.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4.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5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6.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Freeform 2" id="2"/>
          <p:cNvSpPr/>
          <p:nvPr/>
        </p:nvSpPr>
        <p:spPr>
          <a:xfrm flipH="false" flipV="false" rot="0">
            <a:off x="0" y="-224118"/>
            <a:ext cx="18288000" cy="8090647"/>
          </a:xfrm>
          <a:custGeom>
            <a:avLst/>
            <a:gdLst/>
            <a:ahLst/>
            <a:cxnLst/>
            <a:rect r="r" b="b" t="t" l="l"/>
            <a:pathLst>
              <a:path h="8090647" w="18288000">
                <a:moveTo>
                  <a:pt x="0" y="0"/>
                </a:moveTo>
                <a:lnTo>
                  <a:pt x="18288000" y="0"/>
                </a:lnTo>
                <a:lnTo>
                  <a:pt x="18288000" y="8090647"/>
                </a:lnTo>
                <a:lnTo>
                  <a:pt x="0" y="8090647"/>
                </a:lnTo>
                <a:lnTo>
                  <a:pt x="0" y="0"/>
                </a:lnTo>
                <a:close/>
              </a:path>
            </a:pathLst>
          </a:custGeom>
          <a:blipFill>
            <a:blip r:embed="rId2"/>
            <a:stretch>
              <a:fillRect l="0" t="0" r="0" b="-27146"/>
            </a:stretch>
          </a:blipFill>
        </p:spPr>
      </p:sp>
      <p:grpSp>
        <p:nvGrpSpPr>
          <p:cNvPr name="Group 3" id="3"/>
          <p:cNvGrpSpPr/>
          <p:nvPr/>
        </p:nvGrpSpPr>
        <p:grpSpPr>
          <a:xfrm rot="0">
            <a:off x="1437715" y="6917391"/>
            <a:ext cx="9495865" cy="1374962"/>
            <a:chOff x="0" y="0"/>
            <a:chExt cx="2500968" cy="362130"/>
          </a:xfrm>
        </p:grpSpPr>
        <p:sp>
          <p:nvSpPr>
            <p:cNvPr name="Freeform 4" id="4"/>
            <p:cNvSpPr/>
            <p:nvPr/>
          </p:nvSpPr>
          <p:spPr>
            <a:xfrm flipH="false" flipV="false" rot="0">
              <a:off x="0" y="0"/>
              <a:ext cx="2500968" cy="362130"/>
            </a:xfrm>
            <a:custGeom>
              <a:avLst/>
              <a:gdLst/>
              <a:ahLst/>
              <a:cxnLst/>
              <a:rect r="r" b="b" t="t" l="l"/>
              <a:pathLst>
                <a:path h="362130" w="2500968">
                  <a:moveTo>
                    <a:pt x="0" y="0"/>
                  </a:moveTo>
                  <a:lnTo>
                    <a:pt x="2500968" y="0"/>
                  </a:lnTo>
                  <a:lnTo>
                    <a:pt x="2500968" y="362130"/>
                  </a:lnTo>
                  <a:lnTo>
                    <a:pt x="0" y="362130"/>
                  </a:lnTo>
                  <a:close/>
                </a:path>
              </a:pathLst>
            </a:custGeom>
            <a:solidFill>
              <a:srgbClr val="FFFFFF"/>
            </a:solidFill>
          </p:spPr>
        </p:sp>
        <p:sp>
          <p:nvSpPr>
            <p:cNvPr name="TextBox 5" id="5"/>
            <p:cNvSpPr txBox="true"/>
            <p:nvPr/>
          </p:nvSpPr>
          <p:spPr>
            <a:xfrm>
              <a:off x="0" y="-66675"/>
              <a:ext cx="2500968" cy="428805"/>
            </a:xfrm>
            <a:prstGeom prst="rect">
              <a:avLst/>
            </a:prstGeom>
          </p:spPr>
          <p:txBody>
            <a:bodyPr anchor="ctr" rtlCol="false" tIns="50800" lIns="50800" bIns="50800" rIns="50800"/>
            <a:lstStyle/>
            <a:p>
              <a:pPr algn="ctr">
                <a:lnSpc>
                  <a:spcPts val="3102"/>
                </a:lnSpc>
              </a:pPr>
            </a:p>
          </p:txBody>
        </p:sp>
      </p:grpSp>
      <p:sp>
        <p:nvSpPr>
          <p:cNvPr name="Freeform 6" id="6"/>
          <p:cNvSpPr/>
          <p:nvPr/>
        </p:nvSpPr>
        <p:spPr>
          <a:xfrm flipH="false" flipV="false" rot="0">
            <a:off x="2861338" y="7124311"/>
            <a:ext cx="6648618" cy="2336083"/>
          </a:xfrm>
          <a:custGeom>
            <a:avLst/>
            <a:gdLst/>
            <a:ahLst/>
            <a:cxnLst/>
            <a:rect r="r" b="b" t="t" l="l"/>
            <a:pathLst>
              <a:path h="2336083" w="6648618">
                <a:moveTo>
                  <a:pt x="0" y="0"/>
                </a:moveTo>
                <a:lnTo>
                  <a:pt x="6648618" y="0"/>
                </a:lnTo>
                <a:lnTo>
                  <a:pt x="6648618" y="2336083"/>
                </a:lnTo>
                <a:lnTo>
                  <a:pt x="0" y="2336083"/>
                </a:lnTo>
                <a:lnTo>
                  <a:pt x="0" y="0"/>
                </a:lnTo>
                <a:close/>
              </a:path>
            </a:pathLst>
          </a:custGeom>
          <a:blipFill>
            <a:blip r:embed="rId3"/>
            <a:stretch>
              <a:fillRect l="-37427" t="-110304" r="-37812" b="-100993"/>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122595"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3" id="3"/>
          <p:cNvSpPr/>
          <p:nvPr/>
        </p:nvSpPr>
        <p:spPr>
          <a:xfrm rot="0">
            <a:off x="0" y="0"/>
            <a:ext cx="18288000" cy="1457325"/>
          </a:xfrm>
          <a:prstGeom prst="rect">
            <a:avLst/>
          </a:prstGeom>
          <a:solidFill>
            <a:srgbClr val="0A93C3"/>
          </a:solidFill>
        </p:spPr>
      </p:sp>
      <p:sp>
        <p:nvSpPr>
          <p:cNvPr name="AutoShape 4" id="4"/>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TextBox 5" id="5"/>
          <p:cNvSpPr txBox="true"/>
          <p:nvPr/>
        </p:nvSpPr>
        <p:spPr>
          <a:xfrm rot="0">
            <a:off x="1028700" y="952500"/>
            <a:ext cx="3735763"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LIBREF</a:t>
            </a:r>
          </a:p>
        </p:txBody>
      </p:sp>
      <p:sp>
        <p:nvSpPr>
          <p:cNvPr name="Freeform 6" id="6"/>
          <p:cNvSpPr/>
          <p:nvPr/>
        </p:nvSpPr>
        <p:spPr>
          <a:xfrm flipH="false" flipV="false" rot="0">
            <a:off x="-1536078" y="2247237"/>
            <a:ext cx="7011063" cy="7011063"/>
          </a:xfrm>
          <a:custGeom>
            <a:avLst/>
            <a:gdLst/>
            <a:ahLst/>
            <a:cxnLst/>
            <a:rect r="r" b="b" t="t" l="l"/>
            <a:pathLst>
              <a:path h="7011063" w="7011063">
                <a:moveTo>
                  <a:pt x="0" y="0"/>
                </a:moveTo>
                <a:lnTo>
                  <a:pt x="7011063" y="0"/>
                </a:lnTo>
                <a:lnTo>
                  <a:pt x="7011063" y="7011063"/>
                </a:lnTo>
                <a:lnTo>
                  <a:pt x="0" y="7011063"/>
                </a:lnTo>
                <a:lnTo>
                  <a:pt x="0" y="0"/>
                </a:lnTo>
                <a:close/>
              </a:path>
            </a:pathLst>
          </a:custGeom>
          <a:blipFill>
            <a:blip r:embed="rId4"/>
            <a:stretch>
              <a:fillRect l="0" t="0" r="0" b="0"/>
            </a:stretch>
          </a:blipFill>
        </p:spPr>
      </p:sp>
      <p:sp>
        <p:nvSpPr>
          <p:cNvPr name="Freeform 7" id="7"/>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5"/>
            <a:stretch>
              <a:fillRect l="-37427" t="-110304" r="-37812" b="-100993"/>
            </a:stretch>
          </a:blipFill>
        </p:spPr>
      </p:sp>
      <p:sp>
        <p:nvSpPr>
          <p:cNvPr name="Freeform 8" id="8"/>
          <p:cNvSpPr/>
          <p:nvPr/>
        </p:nvSpPr>
        <p:spPr>
          <a:xfrm flipH="false" flipV="false" rot="0">
            <a:off x="8604033" y="1997371"/>
            <a:ext cx="7315200" cy="676656"/>
          </a:xfrm>
          <a:custGeom>
            <a:avLst/>
            <a:gdLst/>
            <a:ahLst/>
            <a:cxnLst/>
            <a:rect r="r" b="b" t="t" l="l"/>
            <a:pathLst>
              <a:path h="676656" w="7315200">
                <a:moveTo>
                  <a:pt x="0" y="0"/>
                </a:moveTo>
                <a:lnTo>
                  <a:pt x="7315200" y="0"/>
                </a:lnTo>
                <a:lnTo>
                  <a:pt x="7315200" y="676656"/>
                </a:lnTo>
                <a:lnTo>
                  <a:pt x="0" y="6766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7892850" y="3721777"/>
            <a:ext cx="8958736" cy="3481705"/>
          </a:xfrm>
          <a:prstGeom prst="rect">
            <a:avLst/>
          </a:prstGeom>
        </p:spPr>
        <p:txBody>
          <a:bodyPr anchor="t" rtlCol="false" tIns="0" lIns="0" bIns="0" rIns="0">
            <a:spAutoFit/>
          </a:bodyPr>
          <a:lstStyle/>
          <a:p>
            <a:pPr algn="l">
              <a:lnSpc>
                <a:spcPts val="3919"/>
              </a:lnSpc>
            </a:pPr>
            <a:r>
              <a:rPr lang="en-US" sz="2799">
                <a:solidFill>
                  <a:srgbClr val="0A5484"/>
                </a:solidFill>
                <a:latin typeface="Poppins Bold"/>
                <a:ea typeface="Poppins Bold"/>
                <a:cs typeface="Poppins Bold"/>
                <a:sym typeface="Poppins Bold"/>
              </a:rPr>
              <a:t>The Internet of Things (Internet of Things, IoT for short) is the communication network where physical objects are connected to each other or to larger systems. They are embedded with sensors, software and other technologies to connect and exchange data with other devices and systems over the Internet.</a:t>
            </a:r>
          </a:p>
        </p:txBody>
      </p:sp>
      <p:sp>
        <p:nvSpPr>
          <p:cNvPr name="Freeform 10" id="10"/>
          <p:cNvSpPr/>
          <p:nvPr/>
        </p:nvSpPr>
        <p:spPr>
          <a:xfrm flipH="false" flipV="false" rot="-10800000">
            <a:off x="8714619" y="8831510"/>
            <a:ext cx="7315200" cy="676656"/>
          </a:xfrm>
          <a:custGeom>
            <a:avLst/>
            <a:gdLst/>
            <a:ahLst/>
            <a:cxnLst/>
            <a:rect r="r" b="b" t="t" l="l"/>
            <a:pathLst>
              <a:path h="676656" w="7315200">
                <a:moveTo>
                  <a:pt x="0" y="0"/>
                </a:moveTo>
                <a:lnTo>
                  <a:pt x="7315200" y="0"/>
                </a:lnTo>
                <a:lnTo>
                  <a:pt x="7315200" y="676656"/>
                </a:lnTo>
                <a:lnTo>
                  <a:pt x="0" y="6766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122595"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3" id="3"/>
          <p:cNvSpPr/>
          <p:nvPr/>
        </p:nvSpPr>
        <p:spPr>
          <a:xfrm rot="0">
            <a:off x="0" y="0"/>
            <a:ext cx="18288000" cy="1457325"/>
          </a:xfrm>
          <a:prstGeom prst="rect">
            <a:avLst/>
          </a:prstGeom>
          <a:solidFill>
            <a:srgbClr val="0A93C3"/>
          </a:solidFill>
        </p:spPr>
      </p:sp>
      <p:sp>
        <p:nvSpPr>
          <p:cNvPr name="AutoShape 4" id="4"/>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TextBox 5" id="5"/>
          <p:cNvSpPr txBox="true"/>
          <p:nvPr/>
        </p:nvSpPr>
        <p:spPr>
          <a:xfrm rot="0">
            <a:off x="541285" y="1003658"/>
            <a:ext cx="444628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IOT &amp; INDUSTRIES</a:t>
            </a:r>
          </a:p>
        </p:txBody>
      </p:sp>
      <p:sp>
        <p:nvSpPr>
          <p:cNvPr name="Freeform 6" id="6"/>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4"/>
            <a:stretch>
              <a:fillRect l="-37427" t="-110304" r="-37812" b="-100993"/>
            </a:stretch>
          </a:blipFill>
        </p:spPr>
      </p:sp>
      <p:sp>
        <p:nvSpPr>
          <p:cNvPr name="Freeform 7" id="7"/>
          <p:cNvSpPr/>
          <p:nvPr/>
        </p:nvSpPr>
        <p:spPr>
          <a:xfrm flipH="false" flipV="false" rot="-10800000">
            <a:off x="2449588" y="2721445"/>
            <a:ext cx="8437338" cy="6823697"/>
          </a:xfrm>
          <a:custGeom>
            <a:avLst/>
            <a:gdLst/>
            <a:ahLst/>
            <a:cxnLst/>
            <a:rect r="r" b="b" t="t" l="l"/>
            <a:pathLst>
              <a:path h="6823697" w="8437338">
                <a:moveTo>
                  <a:pt x="0" y="0"/>
                </a:moveTo>
                <a:lnTo>
                  <a:pt x="8437338" y="0"/>
                </a:lnTo>
                <a:lnTo>
                  <a:pt x="8437338" y="6823697"/>
                </a:lnTo>
                <a:lnTo>
                  <a:pt x="0" y="682369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7401074" y="2721445"/>
            <a:ext cx="8437338" cy="6823697"/>
          </a:xfrm>
          <a:custGeom>
            <a:avLst/>
            <a:gdLst/>
            <a:ahLst/>
            <a:cxnLst/>
            <a:rect r="r" b="b" t="t" l="l"/>
            <a:pathLst>
              <a:path h="6823697" w="8437338">
                <a:moveTo>
                  <a:pt x="0" y="0"/>
                </a:moveTo>
                <a:lnTo>
                  <a:pt x="8437338" y="0"/>
                </a:lnTo>
                <a:lnTo>
                  <a:pt x="8437338" y="6823697"/>
                </a:lnTo>
                <a:lnTo>
                  <a:pt x="0" y="682369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8353758" y="5770027"/>
            <a:ext cx="1712835" cy="726534"/>
          </a:xfrm>
          <a:custGeom>
            <a:avLst/>
            <a:gdLst/>
            <a:ahLst/>
            <a:cxnLst/>
            <a:rect r="r" b="b" t="t" l="l"/>
            <a:pathLst>
              <a:path h="726534" w="1712835">
                <a:moveTo>
                  <a:pt x="0" y="0"/>
                </a:moveTo>
                <a:lnTo>
                  <a:pt x="1712835" y="0"/>
                </a:lnTo>
                <a:lnTo>
                  <a:pt x="1712835" y="726534"/>
                </a:lnTo>
                <a:lnTo>
                  <a:pt x="0" y="726534"/>
                </a:lnTo>
                <a:lnTo>
                  <a:pt x="0" y="0"/>
                </a:lnTo>
                <a:close/>
              </a:path>
            </a:pathLst>
          </a:custGeom>
          <a:blipFill>
            <a:blip r:embed="rId9"/>
            <a:stretch>
              <a:fillRect l="0" t="0" r="0" b="0"/>
            </a:stretch>
          </a:blipFill>
        </p:spPr>
      </p:sp>
      <p:sp>
        <p:nvSpPr>
          <p:cNvPr name="TextBox 10" id="10"/>
          <p:cNvSpPr txBox="true"/>
          <p:nvPr/>
        </p:nvSpPr>
        <p:spPr>
          <a:xfrm rot="0">
            <a:off x="3250675" y="2836453"/>
            <a:ext cx="3275409" cy="717550"/>
          </a:xfrm>
          <a:prstGeom prst="rect">
            <a:avLst/>
          </a:prstGeom>
        </p:spPr>
        <p:txBody>
          <a:bodyPr anchor="t" rtlCol="false" tIns="0" lIns="0" bIns="0" rIns="0">
            <a:spAutoFit/>
          </a:bodyPr>
          <a:lstStyle/>
          <a:p>
            <a:pPr algn="ctr">
              <a:lnSpc>
                <a:spcPts val="5599"/>
              </a:lnSpc>
            </a:pPr>
            <a:r>
              <a:rPr lang="en-US" sz="3999">
                <a:solidFill>
                  <a:srgbClr val="252B45"/>
                </a:solidFill>
                <a:latin typeface="Poppins"/>
                <a:ea typeface="Poppins"/>
                <a:cs typeface="Poppins"/>
                <a:sym typeface="Poppins"/>
              </a:rPr>
              <a:t>Construction</a:t>
            </a:r>
          </a:p>
        </p:txBody>
      </p:sp>
      <p:sp>
        <p:nvSpPr>
          <p:cNvPr name="TextBox 11" id="11"/>
          <p:cNvSpPr txBox="true"/>
          <p:nvPr/>
        </p:nvSpPr>
        <p:spPr>
          <a:xfrm rot="0">
            <a:off x="3207975" y="4288232"/>
            <a:ext cx="2935560" cy="717550"/>
          </a:xfrm>
          <a:prstGeom prst="rect">
            <a:avLst/>
          </a:prstGeom>
        </p:spPr>
        <p:txBody>
          <a:bodyPr anchor="t" rtlCol="false" tIns="0" lIns="0" bIns="0" rIns="0">
            <a:spAutoFit/>
          </a:bodyPr>
          <a:lstStyle/>
          <a:p>
            <a:pPr algn="ctr">
              <a:lnSpc>
                <a:spcPts val="5599"/>
              </a:lnSpc>
            </a:pPr>
            <a:r>
              <a:rPr lang="en-US" sz="3999">
                <a:solidFill>
                  <a:srgbClr val="252B45"/>
                </a:solidFill>
                <a:latin typeface="Poppins"/>
                <a:ea typeface="Poppins"/>
                <a:cs typeface="Poppins"/>
                <a:sym typeface="Poppins"/>
              </a:rPr>
              <a:t>Automotive</a:t>
            </a:r>
          </a:p>
        </p:txBody>
      </p:sp>
      <p:sp>
        <p:nvSpPr>
          <p:cNvPr name="TextBox 12" id="12"/>
          <p:cNvSpPr txBox="true"/>
          <p:nvPr/>
        </p:nvSpPr>
        <p:spPr>
          <a:xfrm rot="0">
            <a:off x="3646757" y="5726815"/>
            <a:ext cx="1644848" cy="717550"/>
          </a:xfrm>
          <a:prstGeom prst="rect">
            <a:avLst/>
          </a:prstGeom>
        </p:spPr>
        <p:txBody>
          <a:bodyPr anchor="t" rtlCol="false" tIns="0" lIns="0" bIns="0" rIns="0">
            <a:spAutoFit/>
          </a:bodyPr>
          <a:lstStyle/>
          <a:p>
            <a:pPr algn="ctr">
              <a:lnSpc>
                <a:spcPts val="5599"/>
              </a:lnSpc>
            </a:pPr>
            <a:r>
              <a:rPr lang="en-US" sz="3999">
                <a:solidFill>
                  <a:srgbClr val="252B45"/>
                </a:solidFill>
                <a:latin typeface="Poppins"/>
                <a:ea typeface="Poppins"/>
                <a:cs typeface="Poppins"/>
                <a:sym typeface="Poppins"/>
              </a:rPr>
              <a:t>Health</a:t>
            </a:r>
          </a:p>
        </p:txBody>
      </p:sp>
      <p:sp>
        <p:nvSpPr>
          <p:cNvPr name="TextBox 13" id="13"/>
          <p:cNvSpPr txBox="true"/>
          <p:nvPr/>
        </p:nvSpPr>
        <p:spPr>
          <a:xfrm rot="0">
            <a:off x="3595040" y="7162550"/>
            <a:ext cx="2161431" cy="717550"/>
          </a:xfrm>
          <a:prstGeom prst="rect">
            <a:avLst/>
          </a:prstGeom>
        </p:spPr>
        <p:txBody>
          <a:bodyPr anchor="t" rtlCol="false" tIns="0" lIns="0" bIns="0" rIns="0">
            <a:spAutoFit/>
          </a:bodyPr>
          <a:lstStyle/>
          <a:p>
            <a:pPr algn="ctr">
              <a:lnSpc>
                <a:spcPts val="5599"/>
              </a:lnSpc>
            </a:pPr>
            <a:r>
              <a:rPr lang="en-US" sz="3999">
                <a:solidFill>
                  <a:srgbClr val="252B45"/>
                </a:solidFill>
                <a:latin typeface="Poppins"/>
                <a:ea typeface="Poppins"/>
                <a:cs typeface="Poppins"/>
                <a:sym typeface="Poppins"/>
              </a:rPr>
              <a:t>Logistics</a:t>
            </a:r>
          </a:p>
        </p:txBody>
      </p:sp>
      <p:sp>
        <p:nvSpPr>
          <p:cNvPr name="TextBox 14" id="14"/>
          <p:cNvSpPr txBox="true"/>
          <p:nvPr/>
        </p:nvSpPr>
        <p:spPr>
          <a:xfrm rot="0">
            <a:off x="4077725" y="8598285"/>
            <a:ext cx="1582862" cy="717550"/>
          </a:xfrm>
          <a:prstGeom prst="rect">
            <a:avLst/>
          </a:prstGeom>
        </p:spPr>
        <p:txBody>
          <a:bodyPr anchor="t" rtlCol="false" tIns="0" lIns="0" bIns="0" rIns="0">
            <a:spAutoFit/>
          </a:bodyPr>
          <a:lstStyle/>
          <a:p>
            <a:pPr algn="ctr">
              <a:lnSpc>
                <a:spcPts val="5599"/>
              </a:lnSpc>
            </a:pPr>
            <a:r>
              <a:rPr lang="en-US" sz="3999">
                <a:solidFill>
                  <a:srgbClr val="252B45"/>
                </a:solidFill>
                <a:latin typeface="Poppins"/>
                <a:ea typeface="Poppins"/>
                <a:cs typeface="Poppins"/>
                <a:sym typeface="Poppins"/>
              </a:rPr>
              <a:t>Textile</a:t>
            </a:r>
          </a:p>
        </p:txBody>
      </p:sp>
      <p:sp>
        <p:nvSpPr>
          <p:cNvPr name="TextBox 15" id="15"/>
          <p:cNvSpPr txBox="true"/>
          <p:nvPr/>
        </p:nvSpPr>
        <p:spPr>
          <a:xfrm rot="0">
            <a:off x="12120636" y="2836453"/>
            <a:ext cx="2061344" cy="717550"/>
          </a:xfrm>
          <a:prstGeom prst="rect">
            <a:avLst/>
          </a:prstGeom>
        </p:spPr>
        <p:txBody>
          <a:bodyPr anchor="t" rtlCol="false" tIns="0" lIns="0" bIns="0" rIns="0">
            <a:spAutoFit/>
          </a:bodyPr>
          <a:lstStyle/>
          <a:p>
            <a:pPr algn="ctr">
              <a:lnSpc>
                <a:spcPts val="5599"/>
              </a:lnSpc>
            </a:pPr>
            <a:r>
              <a:rPr lang="en-US" sz="3999">
                <a:solidFill>
                  <a:srgbClr val="252B45"/>
                </a:solidFill>
                <a:latin typeface="Poppins"/>
                <a:ea typeface="Poppins"/>
                <a:cs typeface="Poppins"/>
                <a:sym typeface="Poppins"/>
              </a:rPr>
              <a:t>Defense</a:t>
            </a:r>
          </a:p>
        </p:txBody>
      </p:sp>
      <p:sp>
        <p:nvSpPr>
          <p:cNvPr name="TextBox 16" id="16"/>
          <p:cNvSpPr txBox="true"/>
          <p:nvPr/>
        </p:nvSpPr>
        <p:spPr>
          <a:xfrm rot="0">
            <a:off x="12793592" y="4288232"/>
            <a:ext cx="1696120" cy="717550"/>
          </a:xfrm>
          <a:prstGeom prst="rect">
            <a:avLst/>
          </a:prstGeom>
        </p:spPr>
        <p:txBody>
          <a:bodyPr anchor="t" rtlCol="false" tIns="0" lIns="0" bIns="0" rIns="0">
            <a:spAutoFit/>
          </a:bodyPr>
          <a:lstStyle/>
          <a:p>
            <a:pPr algn="ctr">
              <a:lnSpc>
                <a:spcPts val="5599"/>
              </a:lnSpc>
            </a:pPr>
            <a:r>
              <a:rPr lang="en-US" sz="3999">
                <a:solidFill>
                  <a:srgbClr val="252B45"/>
                </a:solidFill>
                <a:latin typeface="Poppins"/>
                <a:ea typeface="Poppins"/>
                <a:cs typeface="Poppins"/>
                <a:sym typeface="Poppins"/>
              </a:rPr>
              <a:t>Library</a:t>
            </a:r>
          </a:p>
        </p:txBody>
      </p:sp>
      <p:sp>
        <p:nvSpPr>
          <p:cNvPr name="TextBox 17" id="17"/>
          <p:cNvSpPr txBox="true"/>
          <p:nvPr/>
        </p:nvSpPr>
        <p:spPr>
          <a:xfrm rot="0">
            <a:off x="12706081" y="5738580"/>
            <a:ext cx="1890192" cy="717550"/>
          </a:xfrm>
          <a:prstGeom prst="rect">
            <a:avLst/>
          </a:prstGeom>
        </p:spPr>
        <p:txBody>
          <a:bodyPr anchor="t" rtlCol="false" tIns="0" lIns="0" bIns="0" rIns="0">
            <a:spAutoFit/>
          </a:bodyPr>
          <a:lstStyle/>
          <a:p>
            <a:pPr algn="ctr">
              <a:lnSpc>
                <a:spcPts val="5599"/>
              </a:lnSpc>
            </a:pPr>
            <a:r>
              <a:rPr lang="en-US" sz="3999">
                <a:solidFill>
                  <a:srgbClr val="252B45"/>
                </a:solidFill>
                <a:latin typeface="Poppins"/>
                <a:ea typeface="Poppins"/>
                <a:cs typeface="Poppins"/>
                <a:sym typeface="Poppins"/>
              </a:rPr>
              <a:t>Archive</a:t>
            </a:r>
          </a:p>
        </p:txBody>
      </p:sp>
      <p:sp>
        <p:nvSpPr>
          <p:cNvPr name="TextBox 18" id="18"/>
          <p:cNvSpPr txBox="true"/>
          <p:nvPr/>
        </p:nvSpPr>
        <p:spPr>
          <a:xfrm rot="0">
            <a:off x="12255820" y="7162550"/>
            <a:ext cx="2190899" cy="717550"/>
          </a:xfrm>
          <a:prstGeom prst="rect">
            <a:avLst/>
          </a:prstGeom>
        </p:spPr>
        <p:txBody>
          <a:bodyPr anchor="t" rtlCol="false" tIns="0" lIns="0" bIns="0" rIns="0">
            <a:spAutoFit/>
          </a:bodyPr>
          <a:lstStyle/>
          <a:p>
            <a:pPr algn="ctr">
              <a:lnSpc>
                <a:spcPts val="5599"/>
              </a:lnSpc>
            </a:pPr>
            <a:r>
              <a:rPr lang="en-US" sz="3999">
                <a:solidFill>
                  <a:srgbClr val="252B45"/>
                </a:solidFill>
                <a:latin typeface="Poppins"/>
                <a:ea typeface="Poppins"/>
                <a:cs typeface="Poppins"/>
                <a:sym typeface="Poppins"/>
              </a:rPr>
              <a:t>Museum</a:t>
            </a:r>
          </a:p>
        </p:txBody>
      </p:sp>
      <p:sp>
        <p:nvSpPr>
          <p:cNvPr name="TextBox 19" id="19"/>
          <p:cNvSpPr txBox="true"/>
          <p:nvPr/>
        </p:nvSpPr>
        <p:spPr>
          <a:xfrm rot="0">
            <a:off x="12179620" y="8584950"/>
            <a:ext cx="1916088" cy="717550"/>
          </a:xfrm>
          <a:prstGeom prst="rect">
            <a:avLst/>
          </a:prstGeom>
        </p:spPr>
        <p:txBody>
          <a:bodyPr anchor="t" rtlCol="false" tIns="0" lIns="0" bIns="0" rIns="0">
            <a:spAutoFit/>
          </a:bodyPr>
          <a:lstStyle/>
          <a:p>
            <a:pPr algn="ctr">
              <a:lnSpc>
                <a:spcPts val="5599"/>
              </a:lnSpc>
            </a:pPr>
            <a:r>
              <a:rPr lang="en-US" sz="3999">
                <a:solidFill>
                  <a:srgbClr val="252B45"/>
                </a:solidFill>
                <a:latin typeface="Poppins"/>
                <a:ea typeface="Poppins"/>
                <a:cs typeface="Poppins"/>
                <a:sym typeface="Poppins"/>
              </a:rPr>
              <a:t>Jewelry</a:t>
            </a:r>
          </a:p>
        </p:txBody>
      </p:sp>
      <p:sp>
        <p:nvSpPr>
          <p:cNvPr name="Freeform 20" id="20"/>
          <p:cNvSpPr/>
          <p:nvPr/>
        </p:nvSpPr>
        <p:spPr>
          <a:xfrm flipH="false" flipV="false" rot="0">
            <a:off x="5359436" y="2847619"/>
            <a:ext cx="7012557" cy="6571350"/>
          </a:xfrm>
          <a:custGeom>
            <a:avLst/>
            <a:gdLst/>
            <a:ahLst/>
            <a:cxnLst/>
            <a:rect r="r" b="b" t="t" l="l"/>
            <a:pathLst>
              <a:path h="6571350" w="7012557">
                <a:moveTo>
                  <a:pt x="0" y="0"/>
                </a:moveTo>
                <a:lnTo>
                  <a:pt x="7012557" y="0"/>
                </a:lnTo>
                <a:lnTo>
                  <a:pt x="7012557" y="6571350"/>
                </a:lnTo>
                <a:lnTo>
                  <a:pt x="0" y="6571350"/>
                </a:lnTo>
                <a:lnTo>
                  <a:pt x="0" y="0"/>
                </a:lnTo>
                <a:close/>
              </a:path>
            </a:pathLst>
          </a:custGeom>
          <a:blipFill>
            <a:blip r:embed="rId10">
              <a:alphaModFix amt="4100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207791" y="4052341"/>
            <a:ext cx="8607320" cy="975121"/>
          </a:xfrm>
          <a:prstGeom prst="rect">
            <a:avLst/>
          </a:prstGeom>
          <a:solidFill>
            <a:srgbClr val="CDD6FF"/>
          </a:solidFill>
        </p:spPr>
      </p:sp>
      <p:sp>
        <p:nvSpPr>
          <p:cNvPr name="TextBox 3" id="3"/>
          <p:cNvSpPr txBox="true"/>
          <p:nvPr/>
        </p:nvSpPr>
        <p:spPr>
          <a:xfrm rot="0">
            <a:off x="4007060" y="4135366"/>
            <a:ext cx="2143058" cy="711200"/>
          </a:xfrm>
          <a:prstGeom prst="rect">
            <a:avLst/>
          </a:prstGeom>
        </p:spPr>
        <p:txBody>
          <a:bodyPr anchor="t" rtlCol="false" tIns="0" lIns="0" bIns="0" rIns="0">
            <a:spAutoFit/>
          </a:bodyPr>
          <a:lstStyle/>
          <a:p>
            <a:pPr algn="l">
              <a:lnSpc>
                <a:spcPts val="2799"/>
              </a:lnSpc>
            </a:pPr>
            <a:r>
              <a:rPr lang="en-US" sz="1999">
                <a:solidFill>
                  <a:srgbClr val="000000"/>
                </a:solidFill>
                <a:latin typeface="Poppins"/>
                <a:ea typeface="Poppins"/>
                <a:cs typeface="Poppins"/>
                <a:sym typeface="Poppins"/>
              </a:rPr>
              <a:t>13.56 MHz (Close Reading) </a:t>
            </a:r>
          </a:p>
        </p:txBody>
      </p:sp>
      <p:sp>
        <p:nvSpPr>
          <p:cNvPr name="TextBox 4" id="4"/>
          <p:cNvSpPr txBox="true"/>
          <p:nvPr/>
        </p:nvSpPr>
        <p:spPr>
          <a:xfrm rot="0">
            <a:off x="444091" y="4135366"/>
            <a:ext cx="2686669" cy="711200"/>
          </a:xfrm>
          <a:prstGeom prst="rect">
            <a:avLst/>
          </a:prstGeom>
        </p:spPr>
        <p:txBody>
          <a:bodyPr anchor="t" rtlCol="false" tIns="0" lIns="0" bIns="0" rIns="0">
            <a:spAutoFit/>
          </a:bodyPr>
          <a:lstStyle/>
          <a:p>
            <a:pPr algn="l">
              <a:lnSpc>
                <a:spcPts val="2799"/>
              </a:lnSpc>
              <a:spcBef>
                <a:spcPct val="0"/>
              </a:spcBef>
            </a:pPr>
            <a:r>
              <a:rPr lang="en-US" sz="1999">
                <a:solidFill>
                  <a:srgbClr val="0028BF"/>
                </a:solidFill>
                <a:latin typeface="Poppins Semi-Bold"/>
                <a:ea typeface="Poppins Semi-Bold"/>
                <a:cs typeface="Poppins Semi-Bold"/>
                <a:sym typeface="Poppins Semi-Bold"/>
              </a:rPr>
              <a:t>OPERATING FREQUENCY RANGE</a:t>
            </a:r>
          </a:p>
        </p:txBody>
      </p:sp>
      <p:sp>
        <p:nvSpPr>
          <p:cNvPr name="AutoShape 5" id="5"/>
          <p:cNvSpPr/>
          <p:nvPr/>
        </p:nvSpPr>
        <p:spPr>
          <a:xfrm>
            <a:off x="-331035" y="3442219"/>
            <a:ext cx="19051181" cy="0"/>
          </a:xfrm>
          <a:prstGeom prst="line">
            <a:avLst/>
          </a:prstGeom>
          <a:ln cap="rnd" w="19050">
            <a:solidFill>
              <a:srgbClr val="0029BF"/>
            </a:solidFill>
            <a:prstDash val="solid"/>
            <a:headEnd type="none" len="sm" w="sm"/>
            <a:tailEnd type="none" len="sm" w="sm"/>
          </a:ln>
        </p:spPr>
      </p:sp>
      <p:sp>
        <p:nvSpPr>
          <p:cNvPr name="TextBox 6" id="6"/>
          <p:cNvSpPr txBox="true"/>
          <p:nvPr/>
        </p:nvSpPr>
        <p:spPr>
          <a:xfrm rot="0">
            <a:off x="4715372" y="2715144"/>
            <a:ext cx="544397" cy="441325"/>
          </a:xfrm>
          <a:prstGeom prst="rect">
            <a:avLst/>
          </a:prstGeom>
        </p:spPr>
        <p:txBody>
          <a:bodyPr anchor="t" rtlCol="false" tIns="0" lIns="0" bIns="0" rIns="0">
            <a:spAutoFit/>
          </a:bodyPr>
          <a:lstStyle/>
          <a:p>
            <a:pPr algn="l" marL="0" indent="0" lvl="0">
              <a:lnSpc>
                <a:spcPts val="3499"/>
              </a:lnSpc>
              <a:spcBef>
                <a:spcPct val="0"/>
              </a:spcBef>
            </a:pPr>
            <a:r>
              <a:rPr lang="en-US" sz="2499" strike="noStrike" u="none">
                <a:solidFill>
                  <a:srgbClr val="0028BF"/>
                </a:solidFill>
                <a:latin typeface="Poppins Semi-Bold"/>
                <a:ea typeface="Poppins Semi-Bold"/>
                <a:cs typeface="Poppins Semi-Bold"/>
                <a:sym typeface="Poppins Semi-Bold"/>
              </a:rPr>
              <a:t>HF</a:t>
            </a:r>
          </a:p>
        </p:txBody>
      </p:sp>
      <p:sp>
        <p:nvSpPr>
          <p:cNvPr name="TextBox 7" id="7"/>
          <p:cNvSpPr txBox="true"/>
          <p:nvPr/>
        </p:nvSpPr>
        <p:spPr>
          <a:xfrm rot="0">
            <a:off x="7285625" y="2734194"/>
            <a:ext cx="657779" cy="441325"/>
          </a:xfrm>
          <a:prstGeom prst="rect">
            <a:avLst/>
          </a:prstGeom>
        </p:spPr>
        <p:txBody>
          <a:bodyPr anchor="t" rtlCol="false" tIns="0" lIns="0" bIns="0" rIns="0">
            <a:spAutoFit/>
          </a:bodyPr>
          <a:lstStyle/>
          <a:p>
            <a:pPr algn="l">
              <a:lnSpc>
                <a:spcPts val="3499"/>
              </a:lnSpc>
              <a:spcBef>
                <a:spcPct val="0"/>
              </a:spcBef>
            </a:pPr>
            <a:r>
              <a:rPr lang="en-US" sz="2499">
                <a:solidFill>
                  <a:srgbClr val="0028BF"/>
                </a:solidFill>
                <a:latin typeface="Poppins Semi-Bold"/>
                <a:ea typeface="Poppins Semi-Bold"/>
                <a:cs typeface="Poppins Semi-Bold"/>
                <a:sym typeface="Poppins Semi-Bold"/>
              </a:rPr>
              <a:t>UHF</a:t>
            </a:r>
          </a:p>
        </p:txBody>
      </p:sp>
      <p:sp>
        <p:nvSpPr>
          <p:cNvPr name="TextBox 8" id="8"/>
          <p:cNvSpPr txBox="true"/>
          <p:nvPr/>
        </p:nvSpPr>
        <p:spPr>
          <a:xfrm rot="0">
            <a:off x="11850143" y="634763"/>
            <a:ext cx="5629383" cy="407035"/>
          </a:xfrm>
          <a:prstGeom prst="rect">
            <a:avLst/>
          </a:prstGeom>
        </p:spPr>
        <p:txBody>
          <a:bodyPr anchor="t" rtlCol="false" tIns="0" lIns="0" bIns="0" rIns="0">
            <a:spAutoFit/>
          </a:bodyPr>
          <a:lstStyle/>
          <a:p>
            <a:pPr algn="l">
              <a:lnSpc>
                <a:spcPts val="1714"/>
              </a:lnSpc>
            </a:pPr>
            <a:r>
              <a:rPr lang="en-US" sz="1224">
                <a:solidFill>
                  <a:srgbClr val="FFFFFF"/>
                </a:solidFill>
                <a:latin typeface="Open Sans Bold"/>
                <a:ea typeface="Open Sans Bold"/>
                <a:cs typeface="Open Sans Bold"/>
                <a:sym typeface="Open Sans Bold"/>
              </a:rPr>
              <a:t>En iyi toplantılar, işbirliğine dayalı toplantılardır! Ekip arkadaşlarınızı eklemek ve işbirliği yapmaya başlamak için "Paylaş"a tıklayın.</a:t>
            </a:r>
          </a:p>
        </p:txBody>
      </p:sp>
      <p:sp>
        <p:nvSpPr>
          <p:cNvPr name="AutoShape 9" id="9"/>
          <p:cNvSpPr/>
          <p:nvPr/>
        </p:nvSpPr>
        <p:spPr>
          <a:xfrm rot="0">
            <a:off x="0" y="0"/>
            <a:ext cx="18288000" cy="1457325"/>
          </a:xfrm>
          <a:prstGeom prst="rect">
            <a:avLst/>
          </a:prstGeom>
          <a:solidFill>
            <a:srgbClr val="0A93C3"/>
          </a:solidFill>
        </p:spPr>
      </p:sp>
      <p:sp>
        <p:nvSpPr>
          <p:cNvPr name="AutoShape 10" id="10"/>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TextBox 11" id="11"/>
          <p:cNvSpPr txBox="true"/>
          <p:nvPr/>
        </p:nvSpPr>
        <p:spPr>
          <a:xfrm rot="0">
            <a:off x="541285" y="1003658"/>
            <a:ext cx="5796396"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HF &amp; UHF DIFFERENCES</a:t>
            </a:r>
          </a:p>
        </p:txBody>
      </p:sp>
      <p:sp>
        <p:nvSpPr>
          <p:cNvPr name="Freeform 12" id="12"/>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2"/>
            <a:stretch>
              <a:fillRect l="-37427" t="-110304" r="-37812" b="-100993"/>
            </a:stretch>
          </a:blipFill>
        </p:spPr>
      </p:sp>
      <p:sp>
        <p:nvSpPr>
          <p:cNvPr name="TextBox 13" id="13"/>
          <p:cNvSpPr txBox="true"/>
          <p:nvPr/>
        </p:nvSpPr>
        <p:spPr>
          <a:xfrm rot="0">
            <a:off x="6634004" y="4174776"/>
            <a:ext cx="2172135" cy="692150"/>
          </a:xfrm>
          <a:prstGeom prst="rect">
            <a:avLst/>
          </a:prstGeom>
        </p:spPr>
        <p:txBody>
          <a:bodyPr anchor="t" rtlCol="false" tIns="0" lIns="0" bIns="0" rIns="0">
            <a:spAutoFit/>
          </a:bodyPr>
          <a:lstStyle/>
          <a:p>
            <a:pPr algn="l">
              <a:lnSpc>
                <a:spcPts val="2799"/>
              </a:lnSpc>
            </a:pPr>
            <a:r>
              <a:rPr lang="en-US" sz="1999">
                <a:solidFill>
                  <a:srgbClr val="000000"/>
                </a:solidFill>
                <a:latin typeface="Open Sans"/>
                <a:ea typeface="Open Sans"/>
                <a:cs typeface="Open Sans"/>
                <a:sym typeface="Open Sans"/>
              </a:rPr>
              <a:t>865-868 MHz (Distant Reading)</a:t>
            </a:r>
          </a:p>
        </p:txBody>
      </p:sp>
      <p:sp>
        <p:nvSpPr>
          <p:cNvPr name="AutoShape 14" id="14"/>
          <p:cNvSpPr/>
          <p:nvPr/>
        </p:nvSpPr>
        <p:spPr>
          <a:xfrm rot="0">
            <a:off x="207791" y="5287089"/>
            <a:ext cx="8607320" cy="975121"/>
          </a:xfrm>
          <a:prstGeom prst="rect">
            <a:avLst/>
          </a:prstGeom>
          <a:solidFill>
            <a:srgbClr val="CDD6FF"/>
          </a:solidFill>
        </p:spPr>
      </p:sp>
      <p:sp>
        <p:nvSpPr>
          <p:cNvPr name="TextBox 15" id="15"/>
          <p:cNvSpPr txBox="true"/>
          <p:nvPr/>
        </p:nvSpPr>
        <p:spPr>
          <a:xfrm rot="0">
            <a:off x="4007060" y="5570387"/>
            <a:ext cx="1961021" cy="358775"/>
          </a:xfrm>
          <a:prstGeom prst="rect">
            <a:avLst/>
          </a:prstGeom>
        </p:spPr>
        <p:txBody>
          <a:bodyPr anchor="t" rtlCol="false" tIns="0" lIns="0" bIns="0" rIns="0">
            <a:spAutoFit/>
          </a:bodyPr>
          <a:lstStyle/>
          <a:p>
            <a:pPr algn="l">
              <a:lnSpc>
                <a:spcPts val="2799"/>
              </a:lnSpc>
            </a:pPr>
            <a:r>
              <a:rPr lang="en-US" sz="1999">
                <a:solidFill>
                  <a:srgbClr val="000000"/>
                </a:solidFill>
                <a:latin typeface="Poppins"/>
                <a:ea typeface="Poppins"/>
                <a:cs typeface="Poppins"/>
                <a:sym typeface="Poppins"/>
              </a:rPr>
              <a:t>ISO 15693-3</a:t>
            </a:r>
          </a:p>
        </p:txBody>
      </p:sp>
      <p:sp>
        <p:nvSpPr>
          <p:cNvPr name="TextBox 16" id="16"/>
          <p:cNvSpPr txBox="true"/>
          <p:nvPr/>
        </p:nvSpPr>
        <p:spPr>
          <a:xfrm rot="0">
            <a:off x="444091" y="5546326"/>
            <a:ext cx="2360646" cy="358775"/>
          </a:xfrm>
          <a:prstGeom prst="rect">
            <a:avLst/>
          </a:prstGeom>
        </p:spPr>
        <p:txBody>
          <a:bodyPr anchor="t" rtlCol="false" tIns="0" lIns="0" bIns="0" rIns="0">
            <a:spAutoFit/>
          </a:bodyPr>
          <a:lstStyle/>
          <a:p>
            <a:pPr algn="l" marL="0" indent="0" lvl="0">
              <a:lnSpc>
                <a:spcPts val="2799"/>
              </a:lnSpc>
              <a:spcBef>
                <a:spcPct val="0"/>
              </a:spcBef>
            </a:pPr>
            <a:r>
              <a:rPr lang="en-US" sz="1999">
                <a:solidFill>
                  <a:srgbClr val="0028BF"/>
                </a:solidFill>
                <a:latin typeface="Poppins Semi-Bold"/>
                <a:ea typeface="Poppins Semi-Bold"/>
                <a:cs typeface="Poppins Semi-Bold"/>
                <a:sym typeface="Poppins Semi-Bold"/>
              </a:rPr>
              <a:t>STANDARD</a:t>
            </a:r>
          </a:p>
        </p:txBody>
      </p:sp>
      <p:sp>
        <p:nvSpPr>
          <p:cNvPr name="TextBox 17" id="17"/>
          <p:cNvSpPr txBox="true"/>
          <p:nvPr/>
        </p:nvSpPr>
        <p:spPr>
          <a:xfrm rot="0">
            <a:off x="6634004" y="5589437"/>
            <a:ext cx="1961021" cy="339725"/>
          </a:xfrm>
          <a:prstGeom prst="rect">
            <a:avLst/>
          </a:prstGeom>
        </p:spPr>
        <p:txBody>
          <a:bodyPr anchor="t" rtlCol="false" tIns="0" lIns="0" bIns="0" rIns="0">
            <a:spAutoFit/>
          </a:bodyPr>
          <a:lstStyle/>
          <a:p>
            <a:pPr algn="l">
              <a:lnSpc>
                <a:spcPts val="2799"/>
              </a:lnSpc>
            </a:pPr>
            <a:r>
              <a:rPr lang="en-US" sz="1999">
                <a:solidFill>
                  <a:srgbClr val="000000"/>
                </a:solidFill>
                <a:latin typeface="Open Sans"/>
                <a:ea typeface="Open Sans"/>
                <a:cs typeface="Open Sans"/>
                <a:sym typeface="Open Sans"/>
              </a:rPr>
              <a:t>ISO 18000-6C</a:t>
            </a:r>
          </a:p>
        </p:txBody>
      </p:sp>
      <p:sp>
        <p:nvSpPr>
          <p:cNvPr name="AutoShape 18" id="18"/>
          <p:cNvSpPr/>
          <p:nvPr/>
        </p:nvSpPr>
        <p:spPr>
          <a:xfrm rot="0">
            <a:off x="207791" y="6519385"/>
            <a:ext cx="8607320" cy="975121"/>
          </a:xfrm>
          <a:prstGeom prst="rect">
            <a:avLst/>
          </a:prstGeom>
          <a:solidFill>
            <a:srgbClr val="CDD6FF"/>
          </a:solidFill>
        </p:spPr>
      </p:sp>
      <p:sp>
        <p:nvSpPr>
          <p:cNvPr name="TextBox 19" id="19"/>
          <p:cNvSpPr txBox="true"/>
          <p:nvPr/>
        </p:nvSpPr>
        <p:spPr>
          <a:xfrm rot="0">
            <a:off x="4007060" y="6622770"/>
            <a:ext cx="1961021" cy="711200"/>
          </a:xfrm>
          <a:prstGeom prst="rect">
            <a:avLst/>
          </a:prstGeom>
        </p:spPr>
        <p:txBody>
          <a:bodyPr anchor="t" rtlCol="false" tIns="0" lIns="0" bIns="0" rIns="0">
            <a:spAutoFit/>
          </a:bodyPr>
          <a:lstStyle/>
          <a:p>
            <a:pPr algn="l">
              <a:lnSpc>
                <a:spcPts val="2799"/>
              </a:lnSpc>
            </a:pPr>
            <a:r>
              <a:rPr lang="en-US" sz="1999">
                <a:solidFill>
                  <a:srgbClr val="000000"/>
                </a:solidFill>
                <a:latin typeface="Poppins"/>
                <a:ea typeface="Poppins"/>
                <a:cs typeface="Poppins"/>
                <a:sym typeface="Poppins"/>
              </a:rPr>
              <a:t>3000 Material / 1 Hour</a:t>
            </a:r>
          </a:p>
        </p:txBody>
      </p:sp>
      <p:sp>
        <p:nvSpPr>
          <p:cNvPr name="TextBox 20" id="20"/>
          <p:cNvSpPr txBox="true"/>
          <p:nvPr/>
        </p:nvSpPr>
        <p:spPr>
          <a:xfrm rot="0">
            <a:off x="444091" y="6778622"/>
            <a:ext cx="2360646" cy="358775"/>
          </a:xfrm>
          <a:prstGeom prst="rect">
            <a:avLst/>
          </a:prstGeom>
        </p:spPr>
        <p:txBody>
          <a:bodyPr anchor="t" rtlCol="false" tIns="0" lIns="0" bIns="0" rIns="0">
            <a:spAutoFit/>
          </a:bodyPr>
          <a:lstStyle/>
          <a:p>
            <a:pPr algn="l" marL="0" indent="0" lvl="0">
              <a:lnSpc>
                <a:spcPts val="2799"/>
              </a:lnSpc>
              <a:spcBef>
                <a:spcPct val="0"/>
              </a:spcBef>
            </a:pPr>
            <a:r>
              <a:rPr lang="en-US" sz="1999">
                <a:solidFill>
                  <a:srgbClr val="0028BF"/>
                </a:solidFill>
                <a:latin typeface="Poppins Semi-Bold"/>
                <a:ea typeface="Poppins Semi-Bold"/>
                <a:cs typeface="Poppins Semi-Bold"/>
                <a:sym typeface="Poppins Semi-Bold"/>
              </a:rPr>
              <a:t>SPEED</a:t>
            </a:r>
          </a:p>
        </p:txBody>
      </p:sp>
      <p:sp>
        <p:nvSpPr>
          <p:cNvPr name="TextBox 21" id="21"/>
          <p:cNvSpPr txBox="true"/>
          <p:nvPr/>
        </p:nvSpPr>
        <p:spPr>
          <a:xfrm rot="0">
            <a:off x="6634004" y="6824185"/>
            <a:ext cx="1961021" cy="339725"/>
          </a:xfrm>
          <a:prstGeom prst="rect">
            <a:avLst/>
          </a:prstGeom>
        </p:spPr>
        <p:txBody>
          <a:bodyPr anchor="t" rtlCol="false" tIns="0" lIns="0" bIns="0" rIns="0">
            <a:spAutoFit/>
          </a:bodyPr>
          <a:lstStyle/>
          <a:p>
            <a:pPr algn="l">
              <a:lnSpc>
                <a:spcPts val="2799"/>
              </a:lnSpc>
            </a:pPr>
            <a:r>
              <a:rPr lang="en-US" sz="1999">
                <a:solidFill>
                  <a:srgbClr val="000000"/>
                </a:solidFill>
                <a:latin typeface="Open Sans"/>
                <a:ea typeface="Open Sans"/>
                <a:cs typeface="Open Sans"/>
                <a:sym typeface="Open Sans"/>
              </a:rPr>
              <a:t>20.000 / 1 Hour</a:t>
            </a:r>
          </a:p>
        </p:txBody>
      </p:sp>
      <p:sp>
        <p:nvSpPr>
          <p:cNvPr name="AutoShape 22" id="22"/>
          <p:cNvSpPr/>
          <p:nvPr/>
        </p:nvSpPr>
        <p:spPr>
          <a:xfrm rot="0">
            <a:off x="207791" y="7770731"/>
            <a:ext cx="8607320" cy="975121"/>
          </a:xfrm>
          <a:prstGeom prst="rect">
            <a:avLst/>
          </a:prstGeom>
          <a:solidFill>
            <a:srgbClr val="CDD6FF"/>
          </a:solidFill>
        </p:spPr>
      </p:sp>
      <p:sp>
        <p:nvSpPr>
          <p:cNvPr name="TextBox 23" id="23"/>
          <p:cNvSpPr txBox="true"/>
          <p:nvPr/>
        </p:nvSpPr>
        <p:spPr>
          <a:xfrm rot="0">
            <a:off x="4007060" y="8056481"/>
            <a:ext cx="1961021" cy="358775"/>
          </a:xfrm>
          <a:prstGeom prst="rect">
            <a:avLst/>
          </a:prstGeom>
        </p:spPr>
        <p:txBody>
          <a:bodyPr anchor="t" rtlCol="false" tIns="0" lIns="0" bIns="0" rIns="0">
            <a:spAutoFit/>
          </a:bodyPr>
          <a:lstStyle/>
          <a:p>
            <a:pPr algn="l">
              <a:lnSpc>
                <a:spcPts val="2799"/>
              </a:lnSpc>
            </a:pPr>
            <a:r>
              <a:rPr lang="en-US" sz="1999">
                <a:solidFill>
                  <a:srgbClr val="000000"/>
                </a:solidFill>
                <a:latin typeface="Poppins"/>
                <a:ea typeface="Poppins"/>
                <a:cs typeface="Poppins"/>
                <a:sym typeface="Poppins"/>
              </a:rPr>
              <a:t>0-5 CM</a:t>
            </a:r>
          </a:p>
        </p:txBody>
      </p:sp>
      <p:sp>
        <p:nvSpPr>
          <p:cNvPr name="TextBox 24" id="24"/>
          <p:cNvSpPr txBox="true"/>
          <p:nvPr/>
        </p:nvSpPr>
        <p:spPr>
          <a:xfrm rot="0">
            <a:off x="444091" y="8029968"/>
            <a:ext cx="2360646" cy="358775"/>
          </a:xfrm>
          <a:prstGeom prst="rect">
            <a:avLst/>
          </a:prstGeom>
        </p:spPr>
        <p:txBody>
          <a:bodyPr anchor="t" rtlCol="false" tIns="0" lIns="0" bIns="0" rIns="0">
            <a:spAutoFit/>
          </a:bodyPr>
          <a:lstStyle/>
          <a:p>
            <a:pPr algn="l" marL="0" indent="0" lvl="0">
              <a:lnSpc>
                <a:spcPts val="2799"/>
              </a:lnSpc>
              <a:spcBef>
                <a:spcPct val="0"/>
              </a:spcBef>
            </a:pPr>
            <a:r>
              <a:rPr lang="en-US" sz="1999">
                <a:solidFill>
                  <a:srgbClr val="0028BF"/>
                </a:solidFill>
                <a:latin typeface="Poppins Semi-Bold"/>
                <a:ea typeface="Poppins Semi-Bold"/>
                <a:cs typeface="Poppins Semi-Bold"/>
                <a:sym typeface="Poppins Semi-Bold"/>
              </a:rPr>
              <a:t>SIGNALING RANGE</a:t>
            </a:r>
          </a:p>
        </p:txBody>
      </p:sp>
      <p:sp>
        <p:nvSpPr>
          <p:cNvPr name="TextBox 25" id="25"/>
          <p:cNvSpPr txBox="true"/>
          <p:nvPr/>
        </p:nvSpPr>
        <p:spPr>
          <a:xfrm rot="0">
            <a:off x="6634004" y="8075531"/>
            <a:ext cx="1961021" cy="339725"/>
          </a:xfrm>
          <a:prstGeom prst="rect">
            <a:avLst/>
          </a:prstGeom>
        </p:spPr>
        <p:txBody>
          <a:bodyPr anchor="t" rtlCol="false" tIns="0" lIns="0" bIns="0" rIns="0">
            <a:spAutoFit/>
          </a:bodyPr>
          <a:lstStyle/>
          <a:p>
            <a:pPr algn="l">
              <a:lnSpc>
                <a:spcPts val="2799"/>
              </a:lnSpc>
            </a:pPr>
            <a:r>
              <a:rPr lang="en-US" sz="1999">
                <a:solidFill>
                  <a:srgbClr val="000000"/>
                </a:solidFill>
                <a:latin typeface="Open Sans"/>
                <a:ea typeface="Open Sans"/>
                <a:cs typeface="Open Sans"/>
                <a:sym typeface="Open Sans"/>
              </a:rPr>
              <a:t>0-3 Meter</a:t>
            </a:r>
          </a:p>
        </p:txBody>
      </p:sp>
      <p:sp>
        <p:nvSpPr>
          <p:cNvPr name="AutoShape 26" id="26"/>
          <p:cNvSpPr/>
          <p:nvPr/>
        </p:nvSpPr>
        <p:spPr>
          <a:xfrm rot="0">
            <a:off x="9472890" y="4052341"/>
            <a:ext cx="8607320" cy="975121"/>
          </a:xfrm>
          <a:prstGeom prst="rect">
            <a:avLst/>
          </a:prstGeom>
          <a:solidFill>
            <a:srgbClr val="CDD6FF"/>
          </a:solidFill>
        </p:spPr>
      </p:sp>
      <p:sp>
        <p:nvSpPr>
          <p:cNvPr name="TextBox 27" id="27"/>
          <p:cNvSpPr txBox="true"/>
          <p:nvPr/>
        </p:nvSpPr>
        <p:spPr>
          <a:xfrm rot="0">
            <a:off x="13272159" y="4135366"/>
            <a:ext cx="1961021" cy="711200"/>
          </a:xfrm>
          <a:prstGeom prst="rect">
            <a:avLst/>
          </a:prstGeom>
        </p:spPr>
        <p:txBody>
          <a:bodyPr anchor="t" rtlCol="false" tIns="0" lIns="0" bIns="0" rIns="0">
            <a:spAutoFit/>
          </a:bodyPr>
          <a:lstStyle/>
          <a:p>
            <a:pPr algn="l">
              <a:lnSpc>
                <a:spcPts val="2799"/>
              </a:lnSpc>
            </a:pPr>
            <a:r>
              <a:rPr lang="en-US" sz="1999">
                <a:solidFill>
                  <a:srgbClr val="000000"/>
                </a:solidFill>
                <a:latin typeface="Poppins"/>
                <a:ea typeface="Poppins"/>
                <a:cs typeface="Poppins"/>
                <a:sym typeface="Poppins"/>
              </a:rPr>
              <a:t>Above the book / Visible</a:t>
            </a:r>
          </a:p>
        </p:txBody>
      </p:sp>
      <p:sp>
        <p:nvSpPr>
          <p:cNvPr name="TextBox 28" id="28"/>
          <p:cNvSpPr txBox="true"/>
          <p:nvPr/>
        </p:nvSpPr>
        <p:spPr>
          <a:xfrm rot="0">
            <a:off x="9709190" y="4311578"/>
            <a:ext cx="2360646" cy="358775"/>
          </a:xfrm>
          <a:prstGeom prst="rect">
            <a:avLst/>
          </a:prstGeom>
        </p:spPr>
        <p:txBody>
          <a:bodyPr anchor="t" rtlCol="false" tIns="0" lIns="0" bIns="0" rIns="0">
            <a:spAutoFit/>
          </a:bodyPr>
          <a:lstStyle/>
          <a:p>
            <a:pPr algn="l">
              <a:lnSpc>
                <a:spcPts val="2799"/>
              </a:lnSpc>
              <a:spcBef>
                <a:spcPct val="0"/>
              </a:spcBef>
            </a:pPr>
            <a:r>
              <a:rPr lang="en-US" sz="1999">
                <a:solidFill>
                  <a:srgbClr val="0028BF"/>
                </a:solidFill>
                <a:latin typeface="Poppins Semi-Bold"/>
                <a:ea typeface="Poppins Semi-Bold"/>
                <a:cs typeface="Poppins Semi-Bold"/>
                <a:sym typeface="Poppins Semi-Bold"/>
              </a:rPr>
              <a:t>LABEL FORMAT</a:t>
            </a:r>
          </a:p>
        </p:txBody>
      </p:sp>
      <p:sp>
        <p:nvSpPr>
          <p:cNvPr name="TextBox 29" id="29"/>
          <p:cNvSpPr txBox="true"/>
          <p:nvPr/>
        </p:nvSpPr>
        <p:spPr>
          <a:xfrm rot="0">
            <a:off x="15899929" y="4135366"/>
            <a:ext cx="1961021" cy="711200"/>
          </a:xfrm>
          <a:prstGeom prst="rect">
            <a:avLst/>
          </a:prstGeom>
        </p:spPr>
        <p:txBody>
          <a:bodyPr anchor="t" rtlCol="false" tIns="0" lIns="0" bIns="0" rIns="0">
            <a:spAutoFit/>
          </a:bodyPr>
          <a:lstStyle/>
          <a:p>
            <a:pPr algn="l">
              <a:lnSpc>
                <a:spcPts val="2799"/>
              </a:lnSpc>
            </a:pPr>
            <a:r>
              <a:rPr lang="en-US" sz="1999">
                <a:solidFill>
                  <a:srgbClr val="000000"/>
                </a:solidFill>
                <a:latin typeface="Poppins"/>
                <a:ea typeface="Poppins"/>
                <a:cs typeface="Poppins"/>
                <a:sym typeface="Poppins"/>
              </a:rPr>
              <a:t>In Book / Can be hidden</a:t>
            </a:r>
          </a:p>
        </p:txBody>
      </p:sp>
      <p:sp>
        <p:nvSpPr>
          <p:cNvPr name="AutoShape 30" id="30"/>
          <p:cNvSpPr/>
          <p:nvPr/>
        </p:nvSpPr>
        <p:spPr>
          <a:xfrm rot="0">
            <a:off x="9472890" y="5287089"/>
            <a:ext cx="8607320" cy="975121"/>
          </a:xfrm>
          <a:prstGeom prst="rect">
            <a:avLst/>
          </a:prstGeom>
          <a:solidFill>
            <a:srgbClr val="CDD6FF"/>
          </a:solidFill>
        </p:spPr>
      </p:sp>
      <p:sp>
        <p:nvSpPr>
          <p:cNvPr name="TextBox 31" id="31"/>
          <p:cNvSpPr txBox="true"/>
          <p:nvPr/>
        </p:nvSpPr>
        <p:spPr>
          <a:xfrm rot="0">
            <a:off x="13272159" y="5570387"/>
            <a:ext cx="1961021" cy="358775"/>
          </a:xfrm>
          <a:prstGeom prst="rect">
            <a:avLst/>
          </a:prstGeom>
        </p:spPr>
        <p:txBody>
          <a:bodyPr anchor="t" rtlCol="false" tIns="0" lIns="0" bIns="0" rIns="0">
            <a:spAutoFit/>
          </a:bodyPr>
          <a:lstStyle/>
          <a:p>
            <a:pPr algn="l">
              <a:lnSpc>
                <a:spcPts val="2799"/>
              </a:lnSpc>
            </a:pPr>
            <a:r>
              <a:rPr lang="en-US" sz="1999">
                <a:solidFill>
                  <a:srgbClr val="000000"/>
                </a:solidFill>
                <a:latin typeface="Poppins"/>
                <a:ea typeface="Poppins"/>
                <a:cs typeface="Poppins"/>
                <a:sym typeface="Poppins"/>
              </a:rPr>
              <a:t>0.38 mm</a:t>
            </a:r>
          </a:p>
        </p:txBody>
      </p:sp>
      <p:sp>
        <p:nvSpPr>
          <p:cNvPr name="TextBox 32" id="32"/>
          <p:cNvSpPr txBox="true"/>
          <p:nvPr/>
        </p:nvSpPr>
        <p:spPr>
          <a:xfrm rot="0">
            <a:off x="9709190" y="5546326"/>
            <a:ext cx="2360646" cy="358775"/>
          </a:xfrm>
          <a:prstGeom prst="rect">
            <a:avLst/>
          </a:prstGeom>
        </p:spPr>
        <p:txBody>
          <a:bodyPr anchor="t" rtlCol="false" tIns="0" lIns="0" bIns="0" rIns="0">
            <a:spAutoFit/>
          </a:bodyPr>
          <a:lstStyle/>
          <a:p>
            <a:pPr algn="l" marL="0" indent="0" lvl="0">
              <a:lnSpc>
                <a:spcPts val="2799"/>
              </a:lnSpc>
              <a:spcBef>
                <a:spcPct val="0"/>
              </a:spcBef>
            </a:pPr>
            <a:r>
              <a:rPr lang="en-US" sz="1999">
                <a:solidFill>
                  <a:srgbClr val="0028BF"/>
                </a:solidFill>
                <a:latin typeface="Poppins Semi-Bold"/>
                <a:ea typeface="Poppins Semi-Bold"/>
                <a:cs typeface="Poppins Semi-Bold"/>
                <a:sym typeface="Poppins Semi-Bold"/>
              </a:rPr>
              <a:t>LABEL THICKNESS</a:t>
            </a:r>
          </a:p>
        </p:txBody>
      </p:sp>
      <p:sp>
        <p:nvSpPr>
          <p:cNvPr name="TextBox 33" id="33"/>
          <p:cNvSpPr txBox="true"/>
          <p:nvPr/>
        </p:nvSpPr>
        <p:spPr>
          <a:xfrm rot="0">
            <a:off x="15899103" y="5589437"/>
            <a:ext cx="1961021" cy="339725"/>
          </a:xfrm>
          <a:prstGeom prst="rect">
            <a:avLst/>
          </a:prstGeom>
        </p:spPr>
        <p:txBody>
          <a:bodyPr anchor="t" rtlCol="false" tIns="0" lIns="0" bIns="0" rIns="0">
            <a:spAutoFit/>
          </a:bodyPr>
          <a:lstStyle/>
          <a:p>
            <a:pPr algn="l">
              <a:lnSpc>
                <a:spcPts val="2799"/>
              </a:lnSpc>
            </a:pPr>
            <a:r>
              <a:rPr lang="en-US" sz="1999">
                <a:solidFill>
                  <a:srgbClr val="000000"/>
                </a:solidFill>
                <a:latin typeface="Open Sans"/>
                <a:ea typeface="Open Sans"/>
                <a:cs typeface="Open Sans"/>
                <a:sym typeface="Open Sans"/>
              </a:rPr>
              <a:t>0.3 mm</a:t>
            </a:r>
          </a:p>
        </p:txBody>
      </p:sp>
      <p:sp>
        <p:nvSpPr>
          <p:cNvPr name="AutoShape 34" id="34"/>
          <p:cNvSpPr/>
          <p:nvPr/>
        </p:nvSpPr>
        <p:spPr>
          <a:xfrm rot="0">
            <a:off x="9472890" y="6519385"/>
            <a:ext cx="8607320" cy="975121"/>
          </a:xfrm>
          <a:prstGeom prst="rect">
            <a:avLst/>
          </a:prstGeom>
          <a:solidFill>
            <a:srgbClr val="CDD6FF"/>
          </a:solidFill>
        </p:spPr>
      </p:sp>
      <p:sp>
        <p:nvSpPr>
          <p:cNvPr name="TextBox 35" id="35"/>
          <p:cNvSpPr txBox="true"/>
          <p:nvPr/>
        </p:nvSpPr>
        <p:spPr>
          <a:xfrm rot="0">
            <a:off x="13322955" y="6778622"/>
            <a:ext cx="1961021" cy="358775"/>
          </a:xfrm>
          <a:prstGeom prst="rect">
            <a:avLst/>
          </a:prstGeom>
        </p:spPr>
        <p:txBody>
          <a:bodyPr anchor="t" rtlCol="false" tIns="0" lIns="0" bIns="0" rIns="0">
            <a:spAutoFit/>
          </a:bodyPr>
          <a:lstStyle/>
          <a:p>
            <a:pPr algn="l">
              <a:lnSpc>
                <a:spcPts val="2799"/>
              </a:lnSpc>
            </a:pPr>
            <a:r>
              <a:rPr lang="en-US" sz="1999">
                <a:solidFill>
                  <a:srgbClr val="000000"/>
                </a:solidFill>
                <a:latin typeface="Poppins"/>
                <a:ea typeface="Poppins"/>
                <a:cs typeface="Poppins"/>
                <a:sym typeface="Poppins"/>
              </a:rPr>
              <a:t>Heavy and Big</a:t>
            </a:r>
          </a:p>
        </p:txBody>
      </p:sp>
      <p:sp>
        <p:nvSpPr>
          <p:cNvPr name="TextBox 36" id="36"/>
          <p:cNvSpPr txBox="true"/>
          <p:nvPr/>
        </p:nvSpPr>
        <p:spPr>
          <a:xfrm rot="0">
            <a:off x="9709190" y="6778622"/>
            <a:ext cx="2360646" cy="358775"/>
          </a:xfrm>
          <a:prstGeom prst="rect">
            <a:avLst/>
          </a:prstGeom>
        </p:spPr>
        <p:txBody>
          <a:bodyPr anchor="t" rtlCol="false" tIns="0" lIns="0" bIns="0" rIns="0">
            <a:spAutoFit/>
          </a:bodyPr>
          <a:lstStyle/>
          <a:p>
            <a:pPr algn="l" marL="0" indent="0" lvl="0">
              <a:lnSpc>
                <a:spcPts val="2799"/>
              </a:lnSpc>
              <a:spcBef>
                <a:spcPct val="0"/>
              </a:spcBef>
            </a:pPr>
            <a:r>
              <a:rPr lang="en-US" sz="1999">
                <a:solidFill>
                  <a:srgbClr val="0028BF"/>
                </a:solidFill>
                <a:latin typeface="Poppins Semi-Bold"/>
                <a:ea typeface="Poppins Semi-Bold"/>
                <a:cs typeface="Poppins Semi-Bold"/>
                <a:sym typeface="Poppins Semi-Bold"/>
              </a:rPr>
              <a:t>HAND TERMINAL</a:t>
            </a:r>
          </a:p>
        </p:txBody>
      </p:sp>
      <p:sp>
        <p:nvSpPr>
          <p:cNvPr name="TextBox 37" id="37"/>
          <p:cNvSpPr txBox="true"/>
          <p:nvPr/>
        </p:nvSpPr>
        <p:spPr>
          <a:xfrm rot="0">
            <a:off x="15899103" y="6797672"/>
            <a:ext cx="1961021" cy="339725"/>
          </a:xfrm>
          <a:prstGeom prst="rect">
            <a:avLst/>
          </a:prstGeom>
        </p:spPr>
        <p:txBody>
          <a:bodyPr anchor="t" rtlCol="false" tIns="0" lIns="0" bIns="0" rIns="0">
            <a:spAutoFit/>
          </a:bodyPr>
          <a:lstStyle/>
          <a:p>
            <a:pPr algn="l">
              <a:lnSpc>
                <a:spcPts val="2799"/>
              </a:lnSpc>
            </a:pPr>
            <a:r>
              <a:rPr lang="en-US" sz="1999">
                <a:solidFill>
                  <a:srgbClr val="000000"/>
                </a:solidFill>
                <a:latin typeface="Open Sans"/>
                <a:ea typeface="Open Sans"/>
                <a:cs typeface="Open Sans"/>
                <a:sym typeface="Open Sans"/>
              </a:rPr>
              <a:t>Light and Small</a:t>
            </a:r>
          </a:p>
        </p:txBody>
      </p:sp>
      <p:sp>
        <p:nvSpPr>
          <p:cNvPr name="TextBox 38" id="38"/>
          <p:cNvSpPr txBox="true"/>
          <p:nvPr/>
        </p:nvSpPr>
        <p:spPr>
          <a:xfrm rot="0">
            <a:off x="14031267" y="2734194"/>
            <a:ext cx="544397" cy="441325"/>
          </a:xfrm>
          <a:prstGeom prst="rect">
            <a:avLst/>
          </a:prstGeom>
        </p:spPr>
        <p:txBody>
          <a:bodyPr anchor="t" rtlCol="false" tIns="0" lIns="0" bIns="0" rIns="0">
            <a:spAutoFit/>
          </a:bodyPr>
          <a:lstStyle/>
          <a:p>
            <a:pPr algn="l" marL="0" indent="0" lvl="0">
              <a:lnSpc>
                <a:spcPts val="3499"/>
              </a:lnSpc>
              <a:spcBef>
                <a:spcPct val="0"/>
              </a:spcBef>
            </a:pPr>
            <a:r>
              <a:rPr lang="en-US" sz="2499" strike="noStrike" u="none">
                <a:solidFill>
                  <a:srgbClr val="0028BF"/>
                </a:solidFill>
                <a:latin typeface="Poppins Semi-Bold"/>
                <a:ea typeface="Poppins Semi-Bold"/>
                <a:cs typeface="Poppins Semi-Bold"/>
                <a:sym typeface="Poppins Semi-Bold"/>
              </a:rPr>
              <a:t>HF</a:t>
            </a:r>
          </a:p>
        </p:txBody>
      </p:sp>
      <p:sp>
        <p:nvSpPr>
          <p:cNvPr name="TextBox 39" id="39"/>
          <p:cNvSpPr txBox="true"/>
          <p:nvPr/>
        </p:nvSpPr>
        <p:spPr>
          <a:xfrm rot="0">
            <a:off x="16601521" y="2753244"/>
            <a:ext cx="657779" cy="441325"/>
          </a:xfrm>
          <a:prstGeom prst="rect">
            <a:avLst/>
          </a:prstGeom>
        </p:spPr>
        <p:txBody>
          <a:bodyPr anchor="t" rtlCol="false" tIns="0" lIns="0" bIns="0" rIns="0">
            <a:spAutoFit/>
          </a:bodyPr>
          <a:lstStyle/>
          <a:p>
            <a:pPr algn="l">
              <a:lnSpc>
                <a:spcPts val="3499"/>
              </a:lnSpc>
              <a:spcBef>
                <a:spcPct val="0"/>
              </a:spcBef>
            </a:pPr>
            <a:r>
              <a:rPr lang="en-US" sz="2499">
                <a:solidFill>
                  <a:srgbClr val="0028BF"/>
                </a:solidFill>
                <a:latin typeface="Poppins Semi-Bold"/>
                <a:ea typeface="Poppins Semi-Bold"/>
                <a:cs typeface="Poppins Semi-Bold"/>
                <a:sym typeface="Poppins Semi-Bold"/>
              </a:rPr>
              <a:t>UHF</a:t>
            </a:r>
          </a:p>
        </p:txBody>
      </p:sp>
      <p:sp>
        <p:nvSpPr>
          <p:cNvPr name="Freeform 40" id="40"/>
          <p:cNvSpPr/>
          <p:nvPr/>
        </p:nvSpPr>
        <p:spPr>
          <a:xfrm flipH="false" flipV="false" rot="5400000">
            <a:off x="16681689"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015193" y="-505773"/>
            <a:ext cx="20892576" cy="10951996"/>
            <a:chOff x="0" y="0"/>
            <a:chExt cx="812800" cy="426074"/>
          </a:xfrm>
        </p:grpSpPr>
        <p:sp>
          <p:nvSpPr>
            <p:cNvPr name="Freeform 3" id="3"/>
            <p:cNvSpPr/>
            <p:nvPr/>
          </p:nvSpPr>
          <p:spPr>
            <a:xfrm flipH="false" flipV="false" rot="0">
              <a:off x="0" y="0"/>
              <a:ext cx="812800" cy="426074"/>
            </a:xfrm>
            <a:custGeom>
              <a:avLst/>
              <a:gdLst/>
              <a:ahLst/>
              <a:cxnLst/>
              <a:rect r="r" b="b" t="t" l="l"/>
              <a:pathLst>
                <a:path h="426074" w="812800">
                  <a:moveTo>
                    <a:pt x="609600" y="0"/>
                  </a:moveTo>
                  <a:lnTo>
                    <a:pt x="0" y="0"/>
                  </a:lnTo>
                  <a:lnTo>
                    <a:pt x="203200" y="426074"/>
                  </a:lnTo>
                  <a:lnTo>
                    <a:pt x="812800" y="426074"/>
                  </a:lnTo>
                  <a:lnTo>
                    <a:pt x="609600" y="0"/>
                  </a:lnTo>
                  <a:close/>
                </a:path>
              </a:pathLst>
            </a:custGeom>
            <a:solidFill>
              <a:srgbClr val="0A93C3"/>
            </a:solidFill>
          </p:spPr>
        </p:sp>
        <p:sp>
          <p:nvSpPr>
            <p:cNvPr name="TextBox 4" id="4"/>
            <p:cNvSpPr txBox="true"/>
            <p:nvPr/>
          </p:nvSpPr>
          <p:spPr>
            <a:xfrm>
              <a:off x="101600" y="-38100"/>
              <a:ext cx="609600" cy="46417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8642771" y="2543897"/>
            <a:ext cx="8331784" cy="951505"/>
            <a:chOff x="0" y="0"/>
            <a:chExt cx="3558613" cy="406400"/>
          </a:xfrm>
        </p:grpSpPr>
        <p:sp>
          <p:nvSpPr>
            <p:cNvPr name="Freeform 6" id="6"/>
            <p:cNvSpPr/>
            <p:nvPr/>
          </p:nvSpPr>
          <p:spPr>
            <a:xfrm flipH="false" flipV="false" rot="0">
              <a:off x="0" y="0"/>
              <a:ext cx="3558613" cy="406400"/>
            </a:xfrm>
            <a:custGeom>
              <a:avLst/>
              <a:gdLst/>
              <a:ahLst/>
              <a:cxnLst/>
              <a:rect r="r" b="b" t="t" l="l"/>
              <a:pathLst>
                <a:path h="406400" w="3558613">
                  <a:moveTo>
                    <a:pt x="3355413" y="0"/>
                  </a:moveTo>
                  <a:cubicBezTo>
                    <a:pt x="3467638" y="0"/>
                    <a:pt x="3558613" y="90976"/>
                    <a:pt x="3558613" y="203200"/>
                  </a:cubicBezTo>
                  <a:cubicBezTo>
                    <a:pt x="3558613" y="315424"/>
                    <a:pt x="3467638" y="406400"/>
                    <a:pt x="3355413"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7" id="7"/>
            <p:cNvSpPr txBox="true"/>
            <p:nvPr/>
          </p:nvSpPr>
          <p:spPr>
            <a:xfrm>
              <a:off x="0" y="-38100"/>
              <a:ext cx="3558613" cy="4445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8231711" y="2387259"/>
            <a:ext cx="1268673" cy="126867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8BF"/>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9232991" y="3926869"/>
            <a:ext cx="7741564" cy="951505"/>
            <a:chOff x="0" y="0"/>
            <a:chExt cx="3306522" cy="406400"/>
          </a:xfrm>
        </p:grpSpPr>
        <p:sp>
          <p:nvSpPr>
            <p:cNvPr name="Freeform 12" id="12"/>
            <p:cNvSpPr/>
            <p:nvPr/>
          </p:nvSpPr>
          <p:spPr>
            <a:xfrm flipH="false" flipV="false" rot="0">
              <a:off x="0" y="0"/>
              <a:ext cx="3306523" cy="406400"/>
            </a:xfrm>
            <a:custGeom>
              <a:avLst/>
              <a:gdLst/>
              <a:ahLst/>
              <a:cxnLst/>
              <a:rect r="r" b="b" t="t" l="l"/>
              <a:pathLst>
                <a:path h="406400" w="3306523">
                  <a:moveTo>
                    <a:pt x="3103323" y="0"/>
                  </a:moveTo>
                  <a:cubicBezTo>
                    <a:pt x="3215547" y="0"/>
                    <a:pt x="3306523" y="90976"/>
                    <a:pt x="3306523" y="203200"/>
                  </a:cubicBezTo>
                  <a:cubicBezTo>
                    <a:pt x="3306523" y="315424"/>
                    <a:pt x="3215547" y="406400"/>
                    <a:pt x="3103323"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13" id="13"/>
            <p:cNvSpPr txBox="true"/>
            <p:nvPr/>
          </p:nvSpPr>
          <p:spPr>
            <a:xfrm>
              <a:off x="0" y="-38100"/>
              <a:ext cx="3306522" cy="4445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8866047" y="3771626"/>
            <a:ext cx="1268673" cy="1268673"/>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8BF"/>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9991517" y="5313183"/>
            <a:ext cx="6983038" cy="951505"/>
            <a:chOff x="0" y="0"/>
            <a:chExt cx="2982546" cy="406400"/>
          </a:xfrm>
        </p:grpSpPr>
        <p:sp>
          <p:nvSpPr>
            <p:cNvPr name="Freeform 18" id="18"/>
            <p:cNvSpPr/>
            <p:nvPr/>
          </p:nvSpPr>
          <p:spPr>
            <a:xfrm flipH="false" flipV="false" rot="0">
              <a:off x="0" y="0"/>
              <a:ext cx="2982546" cy="406400"/>
            </a:xfrm>
            <a:custGeom>
              <a:avLst/>
              <a:gdLst/>
              <a:ahLst/>
              <a:cxnLst/>
              <a:rect r="r" b="b" t="t" l="l"/>
              <a:pathLst>
                <a:path h="406400" w="2982546">
                  <a:moveTo>
                    <a:pt x="2779346" y="0"/>
                  </a:moveTo>
                  <a:cubicBezTo>
                    <a:pt x="2891571" y="0"/>
                    <a:pt x="2982546" y="90976"/>
                    <a:pt x="2982546" y="203200"/>
                  </a:cubicBezTo>
                  <a:cubicBezTo>
                    <a:pt x="2982546" y="315424"/>
                    <a:pt x="2891571" y="406400"/>
                    <a:pt x="2779346"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19" id="19"/>
            <p:cNvSpPr txBox="true"/>
            <p:nvPr/>
          </p:nvSpPr>
          <p:spPr>
            <a:xfrm>
              <a:off x="0" y="-38100"/>
              <a:ext cx="2982546" cy="444500"/>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9500384" y="5154599"/>
            <a:ext cx="1268673" cy="1268673"/>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8BF"/>
            </a:solidFill>
          </p:spPr>
        </p:sp>
        <p:sp>
          <p:nvSpPr>
            <p:cNvPr name="TextBox 22" id="22"/>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3" id="23"/>
          <p:cNvGrpSpPr/>
          <p:nvPr/>
        </p:nvGrpSpPr>
        <p:grpSpPr>
          <a:xfrm rot="0">
            <a:off x="10573542" y="6696156"/>
            <a:ext cx="6401013" cy="951505"/>
            <a:chOff x="0" y="0"/>
            <a:chExt cx="2733956" cy="406400"/>
          </a:xfrm>
        </p:grpSpPr>
        <p:sp>
          <p:nvSpPr>
            <p:cNvPr name="Freeform 24" id="24"/>
            <p:cNvSpPr/>
            <p:nvPr/>
          </p:nvSpPr>
          <p:spPr>
            <a:xfrm flipH="false" flipV="false" rot="0">
              <a:off x="0" y="0"/>
              <a:ext cx="2733956" cy="406400"/>
            </a:xfrm>
            <a:custGeom>
              <a:avLst/>
              <a:gdLst/>
              <a:ahLst/>
              <a:cxnLst/>
              <a:rect r="r" b="b" t="t" l="l"/>
              <a:pathLst>
                <a:path h="406400" w="2733956">
                  <a:moveTo>
                    <a:pt x="2530756" y="0"/>
                  </a:moveTo>
                  <a:cubicBezTo>
                    <a:pt x="2642980" y="0"/>
                    <a:pt x="2733956" y="90976"/>
                    <a:pt x="2733956" y="203200"/>
                  </a:cubicBezTo>
                  <a:cubicBezTo>
                    <a:pt x="2733956" y="315424"/>
                    <a:pt x="2642980" y="406400"/>
                    <a:pt x="2530756"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25" id="25"/>
            <p:cNvSpPr txBox="true"/>
            <p:nvPr/>
          </p:nvSpPr>
          <p:spPr>
            <a:xfrm>
              <a:off x="0" y="-57150"/>
              <a:ext cx="2733956" cy="463550"/>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10134720" y="6537572"/>
            <a:ext cx="1268673" cy="1268673"/>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8BF"/>
            </a:solidFill>
          </p:spPr>
        </p:sp>
        <p:sp>
          <p:nvSpPr>
            <p:cNvPr name="TextBox 28" id="2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9" id="29"/>
          <p:cNvGrpSpPr/>
          <p:nvPr/>
        </p:nvGrpSpPr>
        <p:grpSpPr>
          <a:xfrm rot="0">
            <a:off x="11203303" y="7964829"/>
            <a:ext cx="5771252" cy="951505"/>
            <a:chOff x="0" y="0"/>
            <a:chExt cx="2464977" cy="406400"/>
          </a:xfrm>
        </p:grpSpPr>
        <p:sp>
          <p:nvSpPr>
            <p:cNvPr name="Freeform 30" id="30"/>
            <p:cNvSpPr/>
            <p:nvPr/>
          </p:nvSpPr>
          <p:spPr>
            <a:xfrm flipH="false" flipV="false" rot="0">
              <a:off x="0" y="0"/>
              <a:ext cx="2464977" cy="406400"/>
            </a:xfrm>
            <a:custGeom>
              <a:avLst/>
              <a:gdLst/>
              <a:ahLst/>
              <a:cxnLst/>
              <a:rect r="r" b="b" t="t" l="l"/>
              <a:pathLst>
                <a:path h="406400" w="2464977">
                  <a:moveTo>
                    <a:pt x="2261777" y="0"/>
                  </a:moveTo>
                  <a:cubicBezTo>
                    <a:pt x="2374001" y="0"/>
                    <a:pt x="2464977" y="90976"/>
                    <a:pt x="2464977" y="203200"/>
                  </a:cubicBezTo>
                  <a:cubicBezTo>
                    <a:pt x="2464977" y="315424"/>
                    <a:pt x="2374001" y="406400"/>
                    <a:pt x="2261777" y="406400"/>
                  </a:cubicBezTo>
                  <a:lnTo>
                    <a:pt x="203200" y="406400"/>
                  </a:lnTo>
                  <a:cubicBezTo>
                    <a:pt x="90976" y="406400"/>
                    <a:pt x="0" y="315424"/>
                    <a:pt x="0" y="203200"/>
                  </a:cubicBezTo>
                  <a:cubicBezTo>
                    <a:pt x="0" y="90976"/>
                    <a:pt x="90976" y="0"/>
                    <a:pt x="203200" y="0"/>
                  </a:cubicBezTo>
                  <a:close/>
                </a:path>
              </a:pathLst>
            </a:custGeom>
            <a:solidFill>
              <a:srgbClr val="FFFFFF"/>
            </a:solidFill>
          </p:spPr>
        </p:sp>
        <p:sp>
          <p:nvSpPr>
            <p:cNvPr name="TextBox 31" id="31"/>
            <p:cNvSpPr txBox="true"/>
            <p:nvPr/>
          </p:nvSpPr>
          <p:spPr>
            <a:xfrm>
              <a:off x="0" y="-38100"/>
              <a:ext cx="2464977" cy="444500"/>
            </a:xfrm>
            <a:prstGeom prst="rect">
              <a:avLst/>
            </a:prstGeom>
          </p:spPr>
          <p:txBody>
            <a:bodyPr anchor="ctr" rtlCol="false" tIns="50800" lIns="50800" bIns="50800" rIns="50800"/>
            <a:lstStyle/>
            <a:p>
              <a:pPr algn="ctr">
                <a:lnSpc>
                  <a:spcPts val="2659"/>
                </a:lnSpc>
              </a:pPr>
            </a:p>
          </p:txBody>
        </p:sp>
      </p:grpSp>
      <p:grpSp>
        <p:nvGrpSpPr>
          <p:cNvPr name="Group 32" id="32"/>
          <p:cNvGrpSpPr/>
          <p:nvPr/>
        </p:nvGrpSpPr>
        <p:grpSpPr>
          <a:xfrm rot="0">
            <a:off x="10799935" y="7806245"/>
            <a:ext cx="1268673" cy="1268673"/>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8BF"/>
            </a:solidFill>
          </p:spPr>
        </p:sp>
        <p:sp>
          <p:nvSpPr>
            <p:cNvPr name="TextBox 34" id="3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35" id="35"/>
          <p:cNvSpPr/>
          <p:nvPr/>
        </p:nvSpPr>
        <p:spPr>
          <a:xfrm flipH="false" flipV="false" rot="0">
            <a:off x="9525874" y="7647661"/>
            <a:ext cx="931285" cy="951505"/>
          </a:xfrm>
          <a:custGeom>
            <a:avLst/>
            <a:gdLst/>
            <a:ahLst/>
            <a:cxnLst/>
            <a:rect r="r" b="b" t="t" l="l"/>
            <a:pathLst>
              <a:path h="951505" w="931285">
                <a:moveTo>
                  <a:pt x="0" y="0"/>
                </a:moveTo>
                <a:lnTo>
                  <a:pt x="931285" y="0"/>
                </a:lnTo>
                <a:lnTo>
                  <a:pt x="931285" y="951504"/>
                </a:lnTo>
                <a:lnTo>
                  <a:pt x="0" y="9515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6" id="36"/>
          <p:cNvSpPr/>
          <p:nvPr/>
        </p:nvSpPr>
        <p:spPr>
          <a:xfrm flipH="false" flipV="false" rot="0">
            <a:off x="9092815" y="4010781"/>
            <a:ext cx="777037" cy="809414"/>
          </a:xfrm>
          <a:custGeom>
            <a:avLst/>
            <a:gdLst/>
            <a:ahLst/>
            <a:cxnLst/>
            <a:rect r="r" b="b" t="t" l="l"/>
            <a:pathLst>
              <a:path h="809414" w="777037">
                <a:moveTo>
                  <a:pt x="0" y="0"/>
                </a:moveTo>
                <a:lnTo>
                  <a:pt x="777037" y="0"/>
                </a:lnTo>
                <a:lnTo>
                  <a:pt x="777037" y="809414"/>
                </a:lnTo>
                <a:lnTo>
                  <a:pt x="0" y="8094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7" id="37"/>
          <p:cNvSpPr/>
          <p:nvPr/>
        </p:nvSpPr>
        <p:spPr>
          <a:xfrm flipH="false" flipV="false" rot="0">
            <a:off x="10350638" y="6741619"/>
            <a:ext cx="798738" cy="798738"/>
          </a:xfrm>
          <a:custGeom>
            <a:avLst/>
            <a:gdLst/>
            <a:ahLst/>
            <a:cxnLst/>
            <a:rect r="r" b="b" t="t" l="l"/>
            <a:pathLst>
              <a:path h="798738" w="798738">
                <a:moveTo>
                  <a:pt x="0" y="0"/>
                </a:moveTo>
                <a:lnTo>
                  <a:pt x="798737" y="0"/>
                </a:lnTo>
                <a:lnTo>
                  <a:pt x="798737" y="798738"/>
                </a:lnTo>
                <a:lnTo>
                  <a:pt x="0" y="7987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AutoShape 38" id="38"/>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39" id="39"/>
          <p:cNvSpPr/>
          <p:nvPr/>
        </p:nvSpPr>
        <p:spPr>
          <a:xfrm rot="0">
            <a:off x="0" y="0"/>
            <a:ext cx="18288000" cy="1457325"/>
          </a:xfrm>
          <a:prstGeom prst="rect">
            <a:avLst/>
          </a:prstGeom>
          <a:solidFill>
            <a:srgbClr val="0A93C3"/>
          </a:solidFill>
        </p:spPr>
      </p:sp>
      <p:sp>
        <p:nvSpPr>
          <p:cNvPr name="AutoShape 40" id="40"/>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Freeform 41" id="41"/>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8"/>
            <a:stretch>
              <a:fillRect l="-37427" t="-110304" r="-37812" b="-100993"/>
            </a:stretch>
          </a:blipFill>
        </p:spPr>
      </p:sp>
      <p:grpSp>
        <p:nvGrpSpPr>
          <p:cNvPr name="Group 42" id="42"/>
          <p:cNvGrpSpPr/>
          <p:nvPr/>
        </p:nvGrpSpPr>
        <p:grpSpPr>
          <a:xfrm rot="2700000">
            <a:off x="903564" y="6382964"/>
            <a:ext cx="2661356" cy="3658034"/>
            <a:chOff x="0" y="0"/>
            <a:chExt cx="556611" cy="765062"/>
          </a:xfrm>
        </p:grpSpPr>
        <p:sp>
          <p:nvSpPr>
            <p:cNvPr name="Freeform 43" id="43"/>
            <p:cNvSpPr/>
            <p:nvPr/>
          </p:nvSpPr>
          <p:spPr>
            <a:xfrm flipH="false" flipV="false" rot="0">
              <a:off x="0" y="0"/>
              <a:ext cx="556611" cy="765061"/>
            </a:xfrm>
            <a:custGeom>
              <a:avLst/>
              <a:gdLst/>
              <a:ahLst/>
              <a:cxnLst/>
              <a:rect r="r" b="b" t="t" l="l"/>
              <a:pathLst>
                <a:path h="765061" w="556611">
                  <a:moveTo>
                    <a:pt x="148360" y="0"/>
                  </a:moveTo>
                  <a:lnTo>
                    <a:pt x="408251" y="0"/>
                  </a:lnTo>
                  <a:cubicBezTo>
                    <a:pt x="490188" y="0"/>
                    <a:pt x="556611" y="66423"/>
                    <a:pt x="556611" y="148360"/>
                  </a:cubicBezTo>
                  <a:lnTo>
                    <a:pt x="556611" y="616702"/>
                  </a:lnTo>
                  <a:cubicBezTo>
                    <a:pt x="556611" y="656049"/>
                    <a:pt x="540980" y="693785"/>
                    <a:pt x="513157" y="721608"/>
                  </a:cubicBezTo>
                  <a:cubicBezTo>
                    <a:pt x="485334" y="749431"/>
                    <a:pt x="447599" y="765061"/>
                    <a:pt x="408251" y="765061"/>
                  </a:cubicBezTo>
                  <a:lnTo>
                    <a:pt x="148360" y="765061"/>
                  </a:lnTo>
                  <a:cubicBezTo>
                    <a:pt x="109012" y="765061"/>
                    <a:pt x="71276" y="749431"/>
                    <a:pt x="43454" y="721608"/>
                  </a:cubicBezTo>
                  <a:cubicBezTo>
                    <a:pt x="15631" y="693785"/>
                    <a:pt x="0" y="656049"/>
                    <a:pt x="0" y="616702"/>
                  </a:cubicBezTo>
                  <a:lnTo>
                    <a:pt x="0" y="148360"/>
                  </a:lnTo>
                  <a:cubicBezTo>
                    <a:pt x="0" y="109012"/>
                    <a:pt x="15631" y="71276"/>
                    <a:pt x="43454" y="43454"/>
                  </a:cubicBezTo>
                  <a:cubicBezTo>
                    <a:pt x="71276" y="15631"/>
                    <a:pt x="109012" y="0"/>
                    <a:pt x="148360" y="0"/>
                  </a:cubicBezTo>
                  <a:close/>
                </a:path>
              </a:pathLst>
            </a:custGeom>
            <a:solidFill>
              <a:srgbClr val="CDD6FF">
                <a:alpha val="29804"/>
              </a:srgbClr>
            </a:solidFill>
          </p:spPr>
        </p:sp>
        <p:sp>
          <p:nvSpPr>
            <p:cNvPr name="TextBox 44" id="44"/>
            <p:cNvSpPr txBox="true"/>
            <p:nvPr/>
          </p:nvSpPr>
          <p:spPr>
            <a:xfrm>
              <a:off x="0" y="0"/>
              <a:ext cx="556611" cy="765062"/>
            </a:xfrm>
            <a:prstGeom prst="rect">
              <a:avLst/>
            </a:prstGeom>
          </p:spPr>
          <p:txBody>
            <a:bodyPr anchor="ctr" rtlCol="false" tIns="50800" lIns="50800" bIns="50800" rIns="50800"/>
            <a:lstStyle/>
            <a:p>
              <a:pPr algn="ctr">
                <a:lnSpc>
                  <a:spcPts val="2520"/>
                </a:lnSpc>
              </a:pPr>
            </a:p>
          </p:txBody>
        </p:sp>
      </p:grpSp>
      <p:grpSp>
        <p:nvGrpSpPr>
          <p:cNvPr name="Group 45" id="45"/>
          <p:cNvGrpSpPr/>
          <p:nvPr/>
        </p:nvGrpSpPr>
        <p:grpSpPr>
          <a:xfrm rot="0">
            <a:off x="1274491" y="2983484"/>
            <a:ext cx="5740703" cy="5932850"/>
            <a:chOff x="0" y="0"/>
            <a:chExt cx="6362700" cy="6575666"/>
          </a:xfrm>
        </p:grpSpPr>
        <p:sp>
          <p:nvSpPr>
            <p:cNvPr name="Freeform 46" id="46"/>
            <p:cNvSpPr/>
            <p:nvPr/>
          </p:nvSpPr>
          <p:spPr>
            <a:xfrm flipH="false" flipV="false" rot="0">
              <a:off x="6350" y="6350"/>
              <a:ext cx="6350013" cy="6562979"/>
            </a:xfrm>
            <a:custGeom>
              <a:avLst/>
              <a:gdLst/>
              <a:ahLst/>
              <a:cxnLst/>
              <a:rect r="r" b="b" t="t" l="l"/>
              <a:pathLst>
                <a:path h="6562979" w="6350013">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3" y="484594"/>
                    <a:pt x="6350013" y="1082383"/>
                  </a:cubicBezTo>
                  <a:lnTo>
                    <a:pt x="6350013" y="5480583"/>
                  </a:lnTo>
                  <a:close/>
                </a:path>
              </a:pathLst>
            </a:custGeom>
            <a:blipFill>
              <a:blip r:embed="rId9"/>
              <a:stretch>
                <a:fillRect l="-27563" t="0" r="-27563" b="0"/>
              </a:stretch>
            </a:blipFill>
          </p:spPr>
        </p:sp>
      </p:grpSp>
      <p:sp>
        <p:nvSpPr>
          <p:cNvPr name="Freeform 47" id="47"/>
          <p:cNvSpPr/>
          <p:nvPr/>
        </p:nvSpPr>
        <p:spPr>
          <a:xfrm flipH="false" flipV="false" rot="0">
            <a:off x="8421221" y="2666310"/>
            <a:ext cx="764145" cy="672448"/>
          </a:xfrm>
          <a:custGeom>
            <a:avLst/>
            <a:gdLst/>
            <a:ahLst/>
            <a:cxnLst/>
            <a:rect r="r" b="b" t="t" l="l"/>
            <a:pathLst>
              <a:path h="672448" w="764145">
                <a:moveTo>
                  <a:pt x="0" y="0"/>
                </a:moveTo>
                <a:lnTo>
                  <a:pt x="764145" y="0"/>
                </a:lnTo>
                <a:lnTo>
                  <a:pt x="764145" y="672448"/>
                </a:lnTo>
                <a:lnTo>
                  <a:pt x="0" y="67244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48" id="48"/>
          <p:cNvSpPr/>
          <p:nvPr/>
        </p:nvSpPr>
        <p:spPr>
          <a:xfrm flipH="false" flipV="false" rot="0">
            <a:off x="9696223" y="5426627"/>
            <a:ext cx="876994" cy="724616"/>
          </a:xfrm>
          <a:custGeom>
            <a:avLst/>
            <a:gdLst/>
            <a:ahLst/>
            <a:cxnLst/>
            <a:rect r="r" b="b" t="t" l="l"/>
            <a:pathLst>
              <a:path h="724616" w="876994">
                <a:moveTo>
                  <a:pt x="0" y="0"/>
                </a:moveTo>
                <a:lnTo>
                  <a:pt x="876994" y="0"/>
                </a:lnTo>
                <a:lnTo>
                  <a:pt x="876994" y="724617"/>
                </a:lnTo>
                <a:lnTo>
                  <a:pt x="0" y="72461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49" id="49"/>
          <p:cNvSpPr/>
          <p:nvPr/>
        </p:nvSpPr>
        <p:spPr>
          <a:xfrm flipH="false" flipV="false" rot="0">
            <a:off x="10995632" y="8049068"/>
            <a:ext cx="842282" cy="840176"/>
          </a:xfrm>
          <a:custGeom>
            <a:avLst/>
            <a:gdLst/>
            <a:ahLst/>
            <a:cxnLst/>
            <a:rect r="r" b="b" t="t" l="l"/>
            <a:pathLst>
              <a:path h="840176" w="842282">
                <a:moveTo>
                  <a:pt x="0" y="0"/>
                </a:moveTo>
                <a:lnTo>
                  <a:pt x="842282" y="0"/>
                </a:lnTo>
                <a:lnTo>
                  <a:pt x="842282" y="840176"/>
                </a:lnTo>
                <a:lnTo>
                  <a:pt x="0" y="840176"/>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50" id="50"/>
          <p:cNvSpPr txBox="true"/>
          <p:nvPr/>
        </p:nvSpPr>
        <p:spPr>
          <a:xfrm rot="0">
            <a:off x="9905792" y="2726320"/>
            <a:ext cx="6455213" cy="552450"/>
          </a:xfrm>
          <a:prstGeom prst="rect">
            <a:avLst/>
          </a:prstGeom>
        </p:spPr>
        <p:txBody>
          <a:bodyPr anchor="t" rtlCol="false" tIns="0" lIns="0" bIns="0" rIns="0">
            <a:spAutoFit/>
          </a:bodyPr>
          <a:lstStyle/>
          <a:p>
            <a:pPr algn="l">
              <a:lnSpc>
                <a:spcPts val="4079"/>
              </a:lnSpc>
            </a:pPr>
            <a:r>
              <a:rPr lang="en-US" sz="3399" spc="27">
                <a:solidFill>
                  <a:srgbClr val="0029BF"/>
                </a:solidFill>
                <a:latin typeface="Poppins Bold"/>
                <a:ea typeface="Poppins Bold"/>
                <a:cs typeface="Poppins Bold"/>
                <a:sym typeface="Poppins Bold"/>
              </a:rPr>
              <a:t>Fast</a:t>
            </a:r>
          </a:p>
        </p:txBody>
      </p:sp>
      <p:sp>
        <p:nvSpPr>
          <p:cNvPr name="TextBox 51" id="51"/>
          <p:cNvSpPr txBox="true"/>
          <p:nvPr/>
        </p:nvSpPr>
        <p:spPr>
          <a:xfrm rot="0">
            <a:off x="10534508" y="4139263"/>
            <a:ext cx="4402561" cy="552450"/>
          </a:xfrm>
          <a:prstGeom prst="rect">
            <a:avLst/>
          </a:prstGeom>
        </p:spPr>
        <p:txBody>
          <a:bodyPr anchor="t" rtlCol="false" tIns="0" lIns="0" bIns="0" rIns="0">
            <a:spAutoFit/>
          </a:bodyPr>
          <a:lstStyle/>
          <a:p>
            <a:pPr algn="l">
              <a:lnSpc>
                <a:spcPts val="4079"/>
              </a:lnSpc>
            </a:pPr>
            <a:r>
              <a:rPr lang="en-US" sz="3399" spc="27">
                <a:solidFill>
                  <a:srgbClr val="0029BF"/>
                </a:solidFill>
                <a:latin typeface="Poppins Bold"/>
                <a:ea typeface="Poppins Bold"/>
                <a:cs typeface="Poppins Bold"/>
                <a:sym typeface="Poppins Bold"/>
              </a:rPr>
              <a:t>Trustworthy</a:t>
            </a:r>
          </a:p>
        </p:txBody>
      </p:sp>
      <p:sp>
        <p:nvSpPr>
          <p:cNvPr name="TextBox 52" id="52"/>
          <p:cNvSpPr txBox="true"/>
          <p:nvPr/>
        </p:nvSpPr>
        <p:spPr>
          <a:xfrm rot="0">
            <a:off x="11203303" y="5522236"/>
            <a:ext cx="4569637" cy="552450"/>
          </a:xfrm>
          <a:prstGeom prst="rect">
            <a:avLst/>
          </a:prstGeom>
        </p:spPr>
        <p:txBody>
          <a:bodyPr anchor="t" rtlCol="false" tIns="0" lIns="0" bIns="0" rIns="0">
            <a:spAutoFit/>
          </a:bodyPr>
          <a:lstStyle/>
          <a:p>
            <a:pPr algn="l">
              <a:lnSpc>
                <a:spcPts val="4079"/>
              </a:lnSpc>
            </a:pPr>
            <a:r>
              <a:rPr lang="en-US" sz="3399" spc="27">
                <a:solidFill>
                  <a:srgbClr val="0029BF"/>
                </a:solidFill>
                <a:latin typeface="Poppins Bold"/>
                <a:ea typeface="Poppins Bold"/>
                <a:cs typeface="Poppins Bold"/>
                <a:sym typeface="Poppins Bold"/>
              </a:rPr>
              <a:t>Correct</a:t>
            </a:r>
          </a:p>
        </p:txBody>
      </p:sp>
      <p:sp>
        <p:nvSpPr>
          <p:cNvPr name="TextBox 53" id="53"/>
          <p:cNvSpPr txBox="true"/>
          <p:nvPr/>
        </p:nvSpPr>
        <p:spPr>
          <a:xfrm rot="0">
            <a:off x="11776136" y="6874288"/>
            <a:ext cx="4584869" cy="552450"/>
          </a:xfrm>
          <a:prstGeom prst="rect">
            <a:avLst/>
          </a:prstGeom>
        </p:spPr>
        <p:txBody>
          <a:bodyPr anchor="t" rtlCol="false" tIns="0" lIns="0" bIns="0" rIns="0">
            <a:spAutoFit/>
          </a:bodyPr>
          <a:lstStyle/>
          <a:p>
            <a:pPr algn="l">
              <a:lnSpc>
                <a:spcPts val="4079"/>
              </a:lnSpc>
            </a:pPr>
            <a:r>
              <a:rPr lang="en-US" sz="3399" spc="27">
                <a:solidFill>
                  <a:srgbClr val="0029BF"/>
                </a:solidFill>
                <a:latin typeface="Poppins Bold"/>
                <a:ea typeface="Poppins Bold"/>
                <a:cs typeface="Poppins Bold"/>
                <a:sym typeface="Poppins Bold"/>
              </a:rPr>
              <a:t>Economic</a:t>
            </a:r>
          </a:p>
        </p:txBody>
      </p:sp>
      <p:sp>
        <p:nvSpPr>
          <p:cNvPr name="TextBox 54" id="54"/>
          <p:cNvSpPr txBox="true"/>
          <p:nvPr/>
        </p:nvSpPr>
        <p:spPr>
          <a:xfrm rot="0">
            <a:off x="12376386" y="8173881"/>
            <a:ext cx="4811309" cy="552450"/>
          </a:xfrm>
          <a:prstGeom prst="rect">
            <a:avLst/>
          </a:prstGeom>
        </p:spPr>
        <p:txBody>
          <a:bodyPr anchor="t" rtlCol="false" tIns="0" lIns="0" bIns="0" rIns="0">
            <a:spAutoFit/>
          </a:bodyPr>
          <a:lstStyle/>
          <a:p>
            <a:pPr algn="l">
              <a:lnSpc>
                <a:spcPts val="4079"/>
              </a:lnSpc>
            </a:pPr>
            <a:r>
              <a:rPr lang="en-US" sz="3399" spc="27">
                <a:solidFill>
                  <a:srgbClr val="0029BF"/>
                </a:solidFill>
                <a:latin typeface="Poppins Bold"/>
                <a:ea typeface="Poppins Bold"/>
                <a:cs typeface="Poppins Bold"/>
                <a:sym typeface="Poppins Bold"/>
              </a:rPr>
              <a:t>New Technology</a:t>
            </a:r>
          </a:p>
        </p:txBody>
      </p:sp>
      <p:sp>
        <p:nvSpPr>
          <p:cNvPr name="TextBox 55" id="55"/>
          <p:cNvSpPr txBox="true"/>
          <p:nvPr/>
        </p:nvSpPr>
        <p:spPr>
          <a:xfrm rot="0">
            <a:off x="541285" y="1003658"/>
            <a:ext cx="444628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WHY UFH RFID?</a:t>
            </a:r>
          </a:p>
        </p:txBody>
      </p:sp>
      <p:sp>
        <p:nvSpPr>
          <p:cNvPr name="Freeform 56" id="56"/>
          <p:cNvSpPr/>
          <p:nvPr/>
        </p:nvSpPr>
        <p:spPr>
          <a:xfrm flipH="false" flipV="false" rot="5400000">
            <a:off x="122595" y="8641836"/>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773056" y="3603843"/>
            <a:ext cx="6675312" cy="5334181"/>
          </a:xfrm>
          <a:prstGeom prst="rect">
            <a:avLst/>
          </a:prstGeom>
        </p:spPr>
        <p:txBody>
          <a:bodyPr anchor="t" rtlCol="false" tIns="0" lIns="0" bIns="0" rIns="0">
            <a:spAutoFit/>
          </a:bodyPr>
          <a:lstStyle/>
          <a:p>
            <a:pPr algn="l" marL="727123" indent="-363561" lvl="1">
              <a:lnSpc>
                <a:spcPts val="4715"/>
              </a:lnSpc>
              <a:buFont typeface="Arial"/>
              <a:buChar char="•"/>
            </a:pPr>
            <a:r>
              <a:rPr lang="en-US" sz="3367">
                <a:solidFill>
                  <a:srgbClr val="0028BF"/>
                </a:solidFill>
                <a:latin typeface="Poppins"/>
                <a:ea typeface="Poppins"/>
                <a:cs typeface="Poppins"/>
                <a:sym typeface="Poppins"/>
              </a:rPr>
              <a:t>150 Libraries, Archives and Museums in Turkey, the Middle East and Europe</a:t>
            </a:r>
          </a:p>
          <a:p>
            <a:pPr algn="l" marL="727123" indent="-363561" lvl="1">
              <a:lnSpc>
                <a:spcPts val="4715"/>
              </a:lnSpc>
              <a:buFont typeface="Arial"/>
              <a:buChar char="•"/>
            </a:pPr>
            <a:r>
              <a:rPr lang="en-US" sz="3367">
                <a:solidFill>
                  <a:srgbClr val="0028BF"/>
                </a:solidFill>
                <a:latin typeface="Poppins"/>
                <a:ea typeface="Poppins"/>
                <a:cs typeface="Poppins"/>
                <a:sym typeface="Poppins"/>
              </a:rPr>
              <a:t>95% Market Share by Number of Materials </a:t>
            </a:r>
          </a:p>
          <a:p>
            <a:pPr algn="l" marL="727123" indent="-363561" lvl="1">
              <a:lnSpc>
                <a:spcPts val="4715"/>
              </a:lnSpc>
              <a:buFont typeface="Arial"/>
              <a:buChar char="•"/>
            </a:pPr>
            <a:r>
              <a:rPr lang="en-US" sz="3367">
                <a:solidFill>
                  <a:srgbClr val="0028BF"/>
                </a:solidFill>
                <a:latin typeface="Poppins"/>
                <a:ea typeface="Poppins"/>
                <a:cs typeface="Poppins"/>
                <a:sym typeface="Poppins"/>
              </a:rPr>
              <a:t>85% Market Share by Number of Customers</a:t>
            </a:r>
          </a:p>
          <a:p>
            <a:pPr algn="l" marL="727123" indent="-363561" lvl="1">
              <a:lnSpc>
                <a:spcPts val="4715"/>
              </a:lnSpc>
              <a:buFont typeface="Arial"/>
              <a:buChar char="•"/>
            </a:pPr>
            <a:r>
              <a:rPr lang="en-US" sz="3367">
                <a:solidFill>
                  <a:srgbClr val="0028BF"/>
                </a:solidFill>
                <a:latin typeface="Poppins"/>
                <a:ea typeface="Poppins"/>
                <a:cs typeface="Poppins"/>
                <a:sym typeface="Poppins"/>
              </a:rPr>
              <a:t>30,000,000 Labeled Material</a:t>
            </a:r>
          </a:p>
        </p:txBody>
      </p:sp>
      <p:sp>
        <p:nvSpPr>
          <p:cNvPr name="AutoShape 3" id="3"/>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4" id="4"/>
          <p:cNvSpPr/>
          <p:nvPr/>
        </p:nvSpPr>
        <p:spPr>
          <a:xfrm rot="0">
            <a:off x="0" y="0"/>
            <a:ext cx="18288000" cy="1457325"/>
          </a:xfrm>
          <a:prstGeom prst="rect">
            <a:avLst/>
          </a:prstGeom>
          <a:solidFill>
            <a:srgbClr val="0A93C3"/>
          </a:solidFill>
        </p:spPr>
      </p:sp>
      <p:sp>
        <p:nvSpPr>
          <p:cNvPr name="AutoShape 5" id="5"/>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TextBox 6" id="6"/>
          <p:cNvSpPr txBox="true"/>
          <p:nvPr/>
        </p:nvSpPr>
        <p:spPr>
          <a:xfrm rot="0">
            <a:off x="541285" y="1003658"/>
            <a:ext cx="444628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WHAT IS LIBREF?</a:t>
            </a:r>
          </a:p>
        </p:txBody>
      </p:sp>
      <p:sp>
        <p:nvSpPr>
          <p:cNvPr name="Freeform 7" id="7"/>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2"/>
            <a:stretch>
              <a:fillRect l="-37427" t="-110304" r="-37812" b="-100993"/>
            </a:stretch>
          </a:blipFill>
        </p:spPr>
      </p:sp>
      <p:sp>
        <p:nvSpPr>
          <p:cNvPr name="Freeform 8" id="8"/>
          <p:cNvSpPr/>
          <p:nvPr/>
        </p:nvSpPr>
        <p:spPr>
          <a:xfrm flipH="false" flipV="false" rot="5400000">
            <a:off x="122595" y="8641836"/>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false" flipV="false" rot="0">
            <a:off x="1728906" y="4322591"/>
            <a:ext cx="8318882" cy="2922953"/>
          </a:xfrm>
          <a:custGeom>
            <a:avLst/>
            <a:gdLst/>
            <a:ahLst/>
            <a:cxnLst/>
            <a:rect r="r" b="b" t="t" l="l"/>
            <a:pathLst>
              <a:path h="2922953" w="8318882">
                <a:moveTo>
                  <a:pt x="0" y="0"/>
                </a:moveTo>
                <a:lnTo>
                  <a:pt x="8318881" y="0"/>
                </a:lnTo>
                <a:lnTo>
                  <a:pt x="8318881" y="2922953"/>
                </a:lnTo>
                <a:lnTo>
                  <a:pt x="0" y="2922953"/>
                </a:lnTo>
                <a:lnTo>
                  <a:pt x="0" y="0"/>
                </a:lnTo>
                <a:close/>
              </a:path>
            </a:pathLst>
          </a:custGeom>
          <a:blipFill>
            <a:blip r:embed="rId2"/>
            <a:stretch>
              <a:fillRect l="-37427" t="-110304" r="-37812" b="-100993"/>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939277" y="7368688"/>
            <a:ext cx="9652594" cy="1889612"/>
            <a:chOff x="0" y="0"/>
            <a:chExt cx="9776612" cy="1913890"/>
          </a:xfrm>
        </p:grpSpPr>
        <p:sp>
          <p:nvSpPr>
            <p:cNvPr name="Freeform 3" id="3"/>
            <p:cNvSpPr/>
            <p:nvPr/>
          </p:nvSpPr>
          <p:spPr>
            <a:xfrm flipH="false" flipV="false" rot="0">
              <a:off x="0" y="0"/>
              <a:ext cx="9776613" cy="1913890"/>
            </a:xfrm>
            <a:custGeom>
              <a:avLst/>
              <a:gdLst/>
              <a:ahLst/>
              <a:cxnLst/>
              <a:rect r="r" b="b" t="t" l="l"/>
              <a:pathLst>
                <a:path h="1913890" w="9776613">
                  <a:moveTo>
                    <a:pt x="9652152" y="1913890"/>
                  </a:moveTo>
                  <a:lnTo>
                    <a:pt x="124460" y="1913890"/>
                  </a:lnTo>
                  <a:cubicBezTo>
                    <a:pt x="55880" y="1913890"/>
                    <a:pt x="0" y="1858010"/>
                    <a:pt x="0" y="1789430"/>
                  </a:cubicBezTo>
                  <a:lnTo>
                    <a:pt x="0" y="124460"/>
                  </a:lnTo>
                  <a:cubicBezTo>
                    <a:pt x="0" y="55880"/>
                    <a:pt x="55880" y="0"/>
                    <a:pt x="124460" y="0"/>
                  </a:cubicBezTo>
                  <a:lnTo>
                    <a:pt x="9652153" y="0"/>
                  </a:lnTo>
                  <a:cubicBezTo>
                    <a:pt x="9720732" y="0"/>
                    <a:pt x="9776613" y="55880"/>
                    <a:pt x="9776613" y="124460"/>
                  </a:cubicBezTo>
                  <a:lnTo>
                    <a:pt x="9776613" y="1789430"/>
                  </a:lnTo>
                  <a:cubicBezTo>
                    <a:pt x="9776613" y="1858010"/>
                    <a:pt x="9720732" y="1913890"/>
                    <a:pt x="9652153" y="1913890"/>
                  </a:cubicBezTo>
                  <a:close/>
                </a:path>
              </a:pathLst>
            </a:custGeom>
            <a:solidFill>
              <a:srgbClr val="40C5F0"/>
            </a:solidFill>
          </p:spPr>
        </p:sp>
      </p:grpSp>
      <p:grpSp>
        <p:nvGrpSpPr>
          <p:cNvPr name="Group 4" id="4"/>
          <p:cNvGrpSpPr/>
          <p:nvPr/>
        </p:nvGrpSpPr>
        <p:grpSpPr>
          <a:xfrm rot="0">
            <a:off x="6939277" y="5236973"/>
            <a:ext cx="9652594" cy="1889612"/>
            <a:chOff x="0" y="0"/>
            <a:chExt cx="9776612" cy="1913890"/>
          </a:xfrm>
        </p:grpSpPr>
        <p:sp>
          <p:nvSpPr>
            <p:cNvPr name="Freeform 5" id="5"/>
            <p:cNvSpPr/>
            <p:nvPr/>
          </p:nvSpPr>
          <p:spPr>
            <a:xfrm flipH="false" flipV="false" rot="0">
              <a:off x="0" y="0"/>
              <a:ext cx="9776613" cy="1913890"/>
            </a:xfrm>
            <a:custGeom>
              <a:avLst/>
              <a:gdLst/>
              <a:ahLst/>
              <a:cxnLst/>
              <a:rect r="r" b="b" t="t" l="l"/>
              <a:pathLst>
                <a:path h="1913890" w="9776613">
                  <a:moveTo>
                    <a:pt x="9652152" y="1913890"/>
                  </a:moveTo>
                  <a:lnTo>
                    <a:pt x="124460" y="1913890"/>
                  </a:lnTo>
                  <a:cubicBezTo>
                    <a:pt x="55880" y="1913890"/>
                    <a:pt x="0" y="1858010"/>
                    <a:pt x="0" y="1789430"/>
                  </a:cubicBezTo>
                  <a:lnTo>
                    <a:pt x="0" y="124460"/>
                  </a:lnTo>
                  <a:cubicBezTo>
                    <a:pt x="0" y="55880"/>
                    <a:pt x="55880" y="0"/>
                    <a:pt x="124460" y="0"/>
                  </a:cubicBezTo>
                  <a:lnTo>
                    <a:pt x="9652153" y="0"/>
                  </a:lnTo>
                  <a:cubicBezTo>
                    <a:pt x="9720732" y="0"/>
                    <a:pt x="9776613" y="55880"/>
                    <a:pt x="9776613" y="124460"/>
                  </a:cubicBezTo>
                  <a:lnTo>
                    <a:pt x="9776613" y="1789430"/>
                  </a:lnTo>
                  <a:cubicBezTo>
                    <a:pt x="9776613" y="1858010"/>
                    <a:pt x="9720732" y="1913890"/>
                    <a:pt x="9652153" y="1913890"/>
                  </a:cubicBezTo>
                  <a:close/>
                </a:path>
              </a:pathLst>
            </a:custGeom>
            <a:solidFill>
              <a:srgbClr val="40A3F0"/>
            </a:solidFill>
          </p:spPr>
        </p:sp>
      </p:grpSp>
      <p:grpSp>
        <p:nvGrpSpPr>
          <p:cNvPr name="Group 6" id="6"/>
          <p:cNvGrpSpPr/>
          <p:nvPr/>
        </p:nvGrpSpPr>
        <p:grpSpPr>
          <a:xfrm rot="0">
            <a:off x="6939277" y="3105259"/>
            <a:ext cx="9652594" cy="1889612"/>
            <a:chOff x="0" y="0"/>
            <a:chExt cx="9776612" cy="1913890"/>
          </a:xfrm>
        </p:grpSpPr>
        <p:sp>
          <p:nvSpPr>
            <p:cNvPr name="Freeform 7" id="7"/>
            <p:cNvSpPr/>
            <p:nvPr/>
          </p:nvSpPr>
          <p:spPr>
            <a:xfrm flipH="false" flipV="false" rot="0">
              <a:off x="0" y="0"/>
              <a:ext cx="9776613" cy="1913890"/>
            </a:xfrm>
            <a:custGeom>
              <a:avLst/>
              <a:gdLst/>
              <a:ahLst/>
              <a:cxnLst/>
              <a:rect r="r" b="b" t="t" l="l"/>
              <a:pathLst>
                <a:path h="1913890" w="9776613">
                  <a:moveTo>
                    <a:pt x="9652152" y="1913890"/>
                  </a:moveTo>
                  <a:lnTo>
                    <a:pt x="124460" y="1913890"/>
                  </a:lnTo>
                  <a:cubicBezTo>
                    <a:pt x="55880" y="1913890"/>
                    <a:pt x="0" y="1858010"/>
                    <a:pt x="0" y="1789430"/>
                  </a:cubicBezTo>
                  <a:lnTo>
                    <a:pt x="0" y="124460"/>
                  </a:lnTo>
                  <a:cubicBezTo>
                    <a:pt x="0" y="55880"/>
                    <a:pt x="55880" y="0"/>
                    <a:pt x="124460" y="0"/>
                  </a:cubicBezTo>
                  <a:lnTo>
                    <a:pt x="9652153" y="0"/>
                  </a:lnTo>
                  <a:cubicBezTo>
                    <a:pt x="9720732" y="0"/>
                    <a:pt x="9776613" y="55880"/>
                    <a:pt x="9776613" y="124460"/>
                  </a:cubicBezTo>
                  <a:lnTo>
                    <a:pt x="9776613" y="1789430"/>
                  </a:lnTo>
                  <a:cubicBezTo>
                    <a:pt x="9776613" y="1858010"/>
                    <a:pt x="9720732" y="1913890"/>
                    <a:pt x="9652153" y="1913890"/>
                  </a:cubicBezTo>
                  <a:close/>
                </a:path>
              </a:pathLst>
            </a:custGeom>
            <a:solidFill>
              <a:srgbClr val="363794"/>
            </a:solidFill>
          </p:spPr>
        </p:sp>
      </p:grpSp>
      <p:grpSp>
        <p:nvGrpSpPr>
          <p:cNvPr name="Group 8" id="8"/>
          <p:cNvGrpSpPr/>
          <p:nvPr/>
        </p:nvGrpSpPr>
        <p:grpSpPr>
          <a:xfrm rot="5400000">
            <a:off x="5083959" y="1322661"/>
            <a:ext cx="1398210" cy="5441014"/>
            <a:chOff x="0" y="0"/>
            <a:chExt cx="3130550" cy="12182263"/>
          </a:xfrm>
        </p:grpSpPr>
        <p:sp>
          <p:nvSpPr>
            <p:cNvPr name="Freeform 9" id="9"/>
            <p:cNvSpPr/>
            <p:nvPr/>
          </p:nvSpPr>
          <p:spPr>
            <a:xfrm flipH="false" flipV="false" rot="0">
              <a:off x="0" y="0"/>
              <a:ext cx="3130550" cy="12182263"/>
            </a:xfrm>
            <a:custGeom>
              <a:avLst/>
              <a:gdLst/>
              <a:ahLst/>
              <a:cxnLst/>
              <a:rect r="r" b="b" t="t" l="l"/>
              <a:pathLst>
                <a:path h="12182263" w="3130550">
                  <a:moveTo>
                    <a:pt x="0" y="1123950"/>
                  </a:moveTo>
                  <a:lnTo>
                    <a:pt x="0" y="12182263"/>
                  </a:lnTo>
                  <a:lnTo>
                    <a:pt x="3130550" y="12182263"/>
                  </a:lnTo>
                  <a:lnTo>
                    <a:pt x="3130550" y="0"/>
                  </a:lnTo>
                  <a:close/>
                </a:path>
              </a:pathLst>
            </a:custGeom>
            <a:solidFill>
              <a:srgbClr val="E9E9E9"/>
            </a:solidFill>
          </p:spPr>
        </p:sp>
      </p:grpSp>
      <p:grpSp>
        <p:nvGrpSpPr>
          <p:cNvPr name="Group 10" id="10"/>
          <p:cNvGrpSpPr/>
          <p:nvPr/>
        </p:nvGrpSpPr>
        <p:grpSpPr>
          <a:xfrm rot="5400000">
            <a:off x="5083959" y="3454376"/>
            <a:ext cx="1398210" cy="5441014"/>
            <a:chOff x="0" y="0"/>
            <a:chExt cx="3130550" cy="12182263"/>
          </a:xfrm>
        </p:grpSpPr>
        <p:sp>
          <p:nvSpPr>
            <p:cNvPr name="Freeform 11" id="11"/>
            <p:cNvSpPr/>
            <p:nvPr/>
          </p:nvSpPr>
          <p:spPr>
            <a:xfrm flipH="false" flipV="false" rot="0">
              <a:off x="0" y="0"/>
              <a:ext cx="3130550" cy="12182263"/>
            </a:xfrm>
            <a:custGeom>
              <a:avLst/>
              <a:gdLst/>
              <a:ahLst/>
              <a:cxnLst/>
              <a:rect r="r" b="b" t="t" l="l"/>
              <a:pathLst>
                <a:path h="12182263" w="3130550">
                  <a:moveTo>
                    <a:pt x="0" y="1123950"/>
                  </a:moveTo>
                  <a:lnTo>
                    <a:pt x="0" y="12182263"/>
                  </a:lnTo>
                  <a:lnTo>
                    <a:pt x="3130550" y="12182263"/>
                  </a:lnTo>
                  <a:lnTo>
                    <a:pt x="3130550" y="0"/>
                  </a:lnTo>
                  <a:close/>
                </a:path>
              </a:pathLst>
            </a:custGeom>
            <a:solidFill>
              <a:srgbClr val="E9E9E9"/>
            </a:solidFill>
          </p:spPr>
        </p:sp>
      </p:grpSp>
      <p:grpSp>
        <p:nvGrpSpPr>
          <p:cNvPr name="Group 12" id="12"/>
          <p:cNvGrpSpPr/>
          <p:nvPr/>
        </p:nvGrpSpPr>
        <p:grpSpPr>
          <a:xfrm rot="5400000">
            <a:off x="5083959" y="5586090"/>
            <a:ext cx="1398210" cy="5441014"/>
            <a:chOff x="0" y="0"/>
            <a:chExt cx="3130550" cy="12182263"/>
          </a:xfrm>
        </p:grpSpPr>
        <p:sp>
          <p:nvSpPr>
            <p:cNvPr name="Freeform 13" id="13"/>
            <p:cNvSpPr/>
            <p:nvPr/>
          </p:nvSpPr>
          <p:spPr>
            <a:xfrm flipH="false" flipV="false" rot="0">
              <a:off x="0" y="0"/>
              <a:ext cx="3130550" cy="12182263"/>
            </a:xfrm>
            <a:custGeom>
              <a:avLst/>
              <a:gdLst/>
              <a:ahLst/>
              <a:cxnLst/>
              <a:rect r="r" b="b" t="t" l="l"/>
              <a:pathLst>
                <a:path h="12182263" w="3130550">
                  <a:moveTo>
                    <a:pt x="0" y="1123950"/>
                  </a:moveTo>
                  <a:lnTo>
                    <a:pt x="0" y="12182263"/>
                  </a:lnTo>
                  <a:lnTo>
                    <a:pt x="3130550" y="12182263"/>
                  </a:lnTo>
                  <a:lnTo>
                    <a:pt x="3130550" y="0"/>
                  </a:lnTo>
                  <a:close/>
                </a:path>
              </a:pathLst>
            </a:custGeom>
            <a:solidFill>
              <a:srgbClr val="E9E9E9"/>
            </a:solidFill>
          </p:spPr>
        </p:sp>
      </p:grpSp>
      <p:sp>
        <p:nvSpPr>
          <p:cNvPr name="AutoShape 14" id="14"/>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15" id="15"/>
          <p:cNvSpPr/>
          <p:nvPr/>
        </p:nvSpPr>
        <p:spPr>
          <a:xfrm rot="0">
            <a:off x="0" y="0"/>
            <a:ext cx="18288000" cy="1457325"/>
          </a:xfrm>
          <a:prstGeom prst="rect">
            <a:avLst/>
          </a:prstGeom>
          <a:solidFill>
            <a:srgbClr val="0A93C3"/>
          </a:solidFill>
        </p:spPr>
      </p:sp>
      <p:sp>
        <p:nvSpPr>
          <p:cNvPr name="AutoShape 16" id="16"/>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Freeform 17" id="17"/>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2"/>
            <a:stretch>
              <a:fillRect l="-37427" t="-110304" r="-37812" b="-100993"/>
            </a:stretch>
          </a:blipFill>
        </p:spPr>
      </p:sp>
      <p:sp>
        <p:nvSpPr>
          <p:cNvPr name="Freeform 18" id="18"/>
          <p:cNvSpPr/>
          <p:nvPr/>
        </p:nvSpPr>
        <p:spPr>
          <a:xfrm flipH="false" flipV="false" rot="0">
            <a:off x="9024684" y="3344063"/>
            <a:ext cx="1617567" cy="1459855"/>
          </a:xfrm>
          <a:custGeom>
            <a:avLst/>
            <a:gdLst/>
            <a:ahLst/>
            <a:cxnLst/>
            <a:rect r="r" b="b" t="t" l="l"/>
            <a:pathLst>
              <a:path h="1459855" w="1617567">
                <a:moveTo>
                  <a:pt x="0" y="0"/>
                </a:moveTo>
                <a:lnTo>
                  <a:pt x="1617567" y="0"/>
                </a:lnTo>
                <a:lnTo>
                  <a:pt x="1617567" y="1459854"/>
                </a:lnTo>
                <a:lnTo>
                  <a:pt x="0" y="145985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9" id="19"/>
          <p:cNvSpPr/>
          <p:nvPr/>
        </p:nvSpPr>
        <p:spPr>
          <a:xfrm flipH="false" flipV="false" rot="0">
            <a:off x="9144000" y="5475777"/>
            <a:ext cx="1579107" cy="1579107"/>
          </a:xfrm>
          <a:custGeom>
            <a:avLst/>
            <a:gdLst/>
            <a:ahLst/>
            <a:cxnLst/>
            <a:rect r="r" b="b" t="t" l="l"/>
            <a:pathLst>
              <a:path h="1579107" w="1579107">
                <a:moveTo>
                  <a:pt x="0" y="0"/>
                </a:moveTo>
                <a:lnTo>
                  <a:pt x="1579107" y="0"/>
                </a:lnTo>
                <a:lnTo>
                  <a:pt x="1579107" y="1579108"/>
                </a:lnTo>
                <a:lnTo>
                  <a:pt x="0" y="157910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0" id="20"/>
          <p:cNvSpPr/>
          <p:nvPr/>
        </p:nvSpPr>
        <p:spPr>
          <a:xfrm flipH="false" flipV="false" rot="0">
            <a:off x="9357226" y="7625560"/>
            <a:ext cx="1152656" cy="1362075"/>
          </a:xfrm>
          <a:custGeom>
            <a:avLst/>
            <a:gdLst/>
            <a:ahLst/>
            <a:cxnLst/>
            <a:rect r="r" b="b" t="t" l="l"/>
            <a:pathLst>
              <a:path h="1362075" w="1152656">
                <a:moveTo>
                  <a:pt x="0" y="0"/>
                </a:moveTo>
                <a:lnTo>
                  <a:pt x="1152656" y="0"/>
                </a:lnTo>
                <a:lnTo>
                  <a:pt x="1152656" y="1362075"/>
                </a:lnTo>
                <a:lnTo>
                  <a:pt x="0" y="136207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1" id="21"/>
          <p:cNvSpPr txBox="true"/>
          <p:nvPr/>
        </p:nvSpPr>
        <p:spPr>
          <a:xfrm rot="0">
            <a:off x="11163363" y="3462143"/>
            <a:ext cx="4869105" cy="10763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Low Hardware and Software Costs</a:t>
            </a:r>
          </a:p>
        </p:txBody>
      </p:sp>
      <p:sp>
        <p:nvSpPr>
          <p:cNvPr name="TextBox 22" id="22"/>
          <p:cNvSpPr txBox="true"/>
          <p:nvPr/>
        </p:nvSpPr>
        <p:spPr>
          <a:xfrm rot="0">
            <a:off x="11163363" y="5695919"/>
            <a:ext cx="5239058" cy="10763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Integration capability and supplier independence</a:t>
            </a:r>
          </a:p>
        </p:txBody>
      </p:sp>
      <p:sp>
        <p:nvSpPr>
          <p:cNvPr name="TextBox 23" id="23"/>
          <p:cNvSpPr txBox="true"/>
          <p:nvPr/>
        </p:nvSpPr>
        <p:spPr>
          <a:xfrm rot="0">
            <a:off x="11163363" y="7758081"/>
            <a:ext cx="5428508" cy="10763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Data security, capacity that can be easily increased</a:t>
            </a:r>
          </a:p>
        </p:txBody>
      </p:sp>
      <p:sp>
        <p:nvSpPr>
          <p:cNvPr name="TextBox 24" id="24"/>
          <p:cNvSpPr txBox="true"/>
          <p:nvPr/>
        </p:nvSpPr>
        <p:spPr>
          <a:xfrm rot="0">
            <a:off x="3627778" y="3750463"/>
            <a:ext cx="3974328" cy="529566"/>
          </a:xfrm>
          <a:prstGeom prst="rect">
            <a:avLst/>
          </a:prstGeom>
        </p:spPr>
        <p:txBody>
          <a:bodyPr anchor="t" rtlCol="false" tIns="0" lIns="0" bIns="0" rIns="0">
            <a:spAutoFit/>
          </a:bodyPr>
          <a:lstStyle/>
          <a:p>
            <a:pPr algn="l">
              <a:lnSpc>
                <a:spcPts val="3939"/>
              </a:lnSpc>
            </a:pPr>
            <a:r>
              <a:rPr lang="en-US" sz="3455">
                <a:solidFill>
                  <a:srgbClr val="363794"/>
                </a:solidFill>
                <a:latin typeface="Poppins Bold"/>
                <a:ea typeface="Poppins Bold"/>
                <a:cs typeface="Poppins Bold"/>
                <a:sym typeface="Poppins Bold"/>
              </a:rPr>
              <a:t>Low Cost</a:t>
            </a:r>
          </a:p>
        </p:txBody>
      </p:sp>
      <p:sp>
        <p:nvSpPr>
          <p:cNvPr name="TextBox 25" id="25"/>
          <p:cNvSpPr txBox="true"/>
          <p:nvPr/>
        </p:nvSpPr>
        <p:spPr>
          <a:xfrm rot="0">
            <a:off x="3597533" y="5905337"/>
            <a:ext cx="4371062" cy="529566"/>
          </a:xfrm>
          <a:prstGeom prst="rect">
            <a:avLst/>
          </a:prstGeom>
        </p:spPr>
        <p:txBody>
          <a:bodyPr anchor="t" rtlCol="false" tIns="0" lIns="0" bIns="0" rIns="0">
            <a:spAutoFit/>
          </a:bodyPr>
          <a:lstStyle/>
          <a:p>
            <a:pPr algn="l">
              <a:lnSpc>
                <a:spcPts val="3939"/>
              </a:lnSpc>
            </a:pPr>
            <a:r>
              <a:rPr lang="en-US" sz="3455">
                <a:solidFill>
                  <a:srgbClr val="363794"/>
                </a:solidFill>
                <a:latin typeface="Poppins Bold"/>
                <a:ea typeface="Poppins Bold"/>
                <a:cs typeface="Poppins Bold"/>
                <a:sym typeface="Poppins Bold"/>
              </a:rPr>
              <a:t>Integration</a:t>
            </a:r>
          </a:p>
        </p:txBody>
      </p:sp>
      <p:sp>
        <p:nvSpPr>
          <p:cNvPr name="TextBox 26" id="26"/>
          <p:cNvSpPr txBox="true"/>
          <p:nvPr/>
        </p:nvSpPr>
        <p:spPr>
          <a:xfrm rot="0">
            <a:off x="3627778" y="8069560"/>
            <a:ext cx="3974328" cy="529566"/>
          </a:xfrm>
          <a:prstGeom prst="rect">
            <a:avLst/>
          </a:prstGeom>
        </p:spPr>
        <p:txBody>
          <a:bodyPr anchor="t" rtlCol="false" tIns="0" lIns="0" bIns="0" rIns="0">
            <a:spAutoFit/>
          </a:bodyPr>
          <a:lstStyle/>
          <a:p>
            <a:pPr algn="l">
              <a:lnSpc>
                <a:spcPts val="3939"/>
              </a:lnSpc>
            </a:pPr>
            <a:r>
              <a:rPr lang="en-US" sz="3455">
                <a:solidFill>
                  <a:srgbClr val="363794"/>
                </a:solidFill>
                <a:latin typeface="Poppins Bold"/>
                <a:ea typeface="Poppins Bold"/>
                <a:cs typeface="Poppins Bold"/>
                <a:sym typeface="Poppins Bold"/>
              </a:rPr>
              <a:t>Security</a:t>
            </a:r>
          </a:p>
        </p:txBody>
      </p:sp>
      <p:sp>
        <p:nvSpPr>
          <p:cNvPr name="TextBox 27" id="27"/>
          <p:cNvSpPr txBox="true"/>
          <p:nvPr/>
        </p:nvSpPr>
        <p:spPr>
          <a:xfrm rot="0">
            <a:off x="541285" y="1003658"/>
            <a:ext cx="444628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WHY LIBREF?</a:t>
            </a:r>
          </a:p>
        </p:txBody>
      </p:sp>
      <p:sp>
        <p:nvSpPr>
          <p:cNvPr name="Freeform 28" id="28"/>
          <p:cNvSpPr/>
          <p:nvPr/>
        </p:nvSpPr>
        <p:spPr>
          <a:xfrm flipH="false" flipV="false" rot="5400000">
            <a:off x="122595" y="8641836"/>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CFEFF"/>
        </a:solidFill>
      </p:bgPr>
    </p:bg>
    <p:spTree>
      <p:nvGrpSpPr>
        <p:cNvPr id="1" name=""/>
        <p:cNvGrpSpPr/>
        <p:nvPr/>
      </p:nvGrpSpPr>
      <p:grpSpPr>
        <a:xfrm>
          <a:off x="0" y="0"/>
          <a:ext cx="0" cy="0"/>
          <a:chOff x="0" y="0"/>
          <a:chExt cx="0" cy="0"/>
        </a:xfrm>
      </p:grpSpPr>
      <p:grpSp>
        <p:nvGrpSpPr>
          <p:cNvPr name="Group 2" id="2"/>
          <p:cNvGrpSpPr/>
          <p:nvPr/>
        </p:nvGrpSpPr>
        <p:grpSpPr>
          <a:xfrm rot="0">
            <a:off x="835600" y="2638909"/>
            <a:ext cx="6847974" cy="6849916"/>
            <a:chOff x="0" y="0"/>
            <a:chExt cx="4479290" cy="4480560"/>
          </a:xfrm>
        </p:grpSpPr>
        <p:sp>
          <p:nvSpPr>
            <p:cNvPr name="Freeform 3" id="3"/>
            <p:cNvSpPr/>
            <p:nvPr/>
          </p:nvSpPr>
          <p:spPr>
            <a:xfrm flipH="false" flipV="false" rot="0">
              <a:off x="-3810" y="-3810"/>
              <a:ext cx="4485640" cy="4485640"/>
            </a:xfrm>
            <a:custGeom>
              <a:avLst/>
              <a:gdLst/>
              <a:ahLst/>
              <a:cxnLst/>
              <a:rect r="r" b="b" t="t" l="l"/>
              <a:pathLst>
                <a:path h="4485640" w="4485640">
                  <a:moveTo>
                    <a:pt x="1471930" y="4484370"/>
                  </a:moveTo>
                  <a:lnTo>
                    <a:pt x="709930" y="4484370"/>
                  </a:lnTo>
                  <a:cubicBezTo>
                    <a:pt x="318770" y="4485640"/>
                    <a:pt x="2540" y="4169410"/>
                    <a:pt x="1270" y="3778250"/>
                  </a:cubicBezTo>
                  <a:cubicBezTo>
                    <a:pt x="0" y="3387090"/>
                    <a:pt x="316230" y="3070860"/>
                    <a:pt x="707390" y="3069590"/>
                  </a:cubicBezTo>
                  <a:lnTo>
                    <a:pt x="2235200" y="3069590"/>
                  </a:lnTo>
                  <a:cubicBezTo>
                    <a:pt x="2641600" y="3069590"/>
                    <a:pt x="2975610" y="2795270"/>
                    <a:pt x="3051810" y="2402840"/>
                  </a:cubicBezTo>
                  <a:cubicBezTo>
                    <a:pt x="3061970" y="2349500"/>
                    <a:pt x="3067050" y="2296160"/>
                    <a:pt x="3067050" y="2242820"/>
                  </a:cubicBezTo>
                  <a:cubicBezTo>
                    <a:pt x="3073400" y="1850390"/>
                    <a:pt x="3384550" y="1539240"/>
                    <a:pt x="3773170" y="1537970"/>
                  </a:cubicBezTo>
                  <a:cubicBezTo>
                    <a:pt x="4164330" y="1548130"/>
                    <a:pt x="4472940" y="1874520"/>
                    <a:pt x="4462780" y="2265680"/>
                  </a:cubicBezTo>
                  <a:cubicBezTo>
                    <a:pt x="4452620" y="2635250"/>
                    <a:pt x="4160520" y="2934970"/>
                    <a:pt x="3792220" y="2954020"/>
                  </a:cubicBezTo>
                  <a:cubicBezTo>
                    <a:pt x="3616960" y="2957830"/>
                    <a:pt x="3454400" y="2998470"/>
                    <a:pt x="3310890" y="3098800"/>
                  </a:cubicBezTo>
                  <a:cubicBezTo>
                    <a:pt x="3075940" y="3265170"/>
                    <a:pt x="2957830" y="3493770"/>
                    <a:pt x="2952750" y="3779520"/>
                  </a:cubicBezTo>
                  <a:cubicBezTo>
                    <a:pt x="2948940" y="3940810"/>
                    <a:pt x="2903220" y="4086860"/>
                    <a:pt x="2802890" y="4212590"/>
                  </a:cubicBezTo>
                  <a:cubicBezTo>
                    <a:pt x="2661920" y="4390390"/>
                    <a:pt x="2477770" y="4484370"/>
                    <a:pt x="2249170" y="4485640"/>
                  </a:cubicBezTo>
                  <a:cubicBezTo>
                    <a:pt x="1990090" y="4485640"/>
                    <a:pt x="1731010" y="4484370"/>
                    <a:pt x="1471930" y="4484370"/>
                  </a:cubicBezTo>
                  <a:close/>
                  <a:moveTo>
                    <a:pt x="1479550" y="5080"/>
                  </a:moveTo>
                  <a:cubicBezTo>
                    <a:pt x="1733550" y="5080"/>
                    <a:pt x="1987550" y="2540"/>
                    <a:pt x="2240280" y="6350"/>
                  </a:cubicBezTo>
                  <a:cubicBezTo>
                    <a:pt x="2519680" y="10160"/>
                    <a:pt x="2734310" y="133350"/>
                    <a:pt x="2866390" y="379730"/>
                  </a:cubicBezTo>
                  <a:cubicBezTo>
                    <a:pt x="2998470" y="626110"/>
                    <a:pt x="2985770" y="869950"/>
                    <a:pt x="2835910" y="1102360"/>
                  </a:cubicBezTo>
                  <a:cubicBezTo>
                    <a:pt x="2701290" y="1309370"/>
                    <a:pt x="2503170" y="1419860"/>
                    <a:pt x="2256790" y="1421130"/>
                  </a:cubicBezTo>
                  <a:cubicBezTo>
                    <a:pt x="1738630" y="1426210"/>
                    <a:pt x="1221740" y="1426210"/>
                    <a:pt x="704850" y="1421130"/>
                  </a:cubicBezTo>
                  <a:cubicBezTo>
                    <a:pt x="317500" y="1419860"/>
                    <a:pt x="2540" y="1104900"/>
                    <a:pt x="3810" y="717550"/>
                  </a:cubicBezTo>
                  <a:cubicBezTo>
                    <a:pt x="3810" y="713740"/>
                    <a:pt x="3810" y="711200"/>
                    <a:pt x="3810" y="707390"/>
                  </a:cubicBezTo>
                  <a:cubicBezTo>
                    <a:pt x="7620" y="320040"/>
                    <a:pt x="318770" y="10160"/>
                    <a:pt x="712470" y="6350"/>
                  </a:cubicBezTo>
                  <a:cubicBezTo>
                    <a:pt x="967740" y="3810"/>
                    <a:pt x="1223010" y="5080"/>
                    <a:pt x="1479550" y="5080"/>
                  </a:cubicBezTo>
                  <a:close/>
                  <a:moveTo>
                    <a:pt x="4483100" y="713740"/>
                  </a:moveTo>
                  <a:cubicBezTo>
                    <a:pt x="4484370" y="1103630"/>
                    <a:pt x="4174490" y="1416050"/>
                    <a:pt x="3778250" y="1422400"/>
                  </a:cubicBezTo>
                  <a:cubicBezTo>
                    <a:pt x="3382010" y="1428750"/>
                    <a:pt x="3064510" y="1681480"/>
                    <a:pt x="2976880" y="2052320"/>
                  </a:cubicBezTo>
                  <a:cubicBezTo>
                    <a:pt x="2962910" y="2119630"/>
                    <a:pt x="2954020" y="2186940"/>
                    <a:pt x="2952750" y="2255520"/>
                  </a:cubicBezTo>
                  <a:cubicBezTo>
                    <a:pt x="2942590" y="2647950"/>
                    <a:pt x="2628900" y="2956560"/>
                    <a:pt x="2240280" y="2954020"/>
                  </a:cubicBezTo>
                  <a:cubicBezTo>
                    <a:pt x="1851660" y="2951480"/>
                    <a:pt x="1537970" y="2637790"/>
                    <a:pt x="1535430" y="2249170"/>
                  </a:cubicBezTo>
                  <a:cubicBezTo>
                    <a:pt x="1535430" y="1855470"/>
                    <a:pt x="1842770" y="1544320"/>
                    <a:pt x="2239010" y="1536700"/>
                  </a:cubicBezTo>
                  <a:cubicBezTo>
                    <a:pt x="2711450" y="1529080"/>
                    <a:pt x="3061970" y="1178560"/>
                    <a:pt x="3068320" y="706120"/>
                  </a:cubicBezTo>
                  <a:cubicBezTo>
                    <a:pt x="3070860" y="314960"/>
                    <a:pt x="3388360" y="0"/>
                    <a:pt x="3779520" y="2540"/>
                  </a:cubicBezTo>
                  <a:cubicBezTo>
                    <a:pt x="4170680" y="5080"/>
                    <a:pt x="4485640" y="322580"/>
                    <a:pt x="4483100" y="713740"/>
                  </a:cubicBezTo>
                  <a:close/>
                  <a:moveTo>
                    <a:pt x="3068320" y="3776980"/>
                  </a:moveTo>
                  <a:cubicBezTo>
                    <a:pt x="3068320" y="3385820"/>
                    <a:pt x="3384550" y="3069590"/>
                    <a:pt x="3775710" y="3069590"/>
                  </a:cubicBezTo>
                  <a:cubicBezTo>
                    <a:pt x="4166870" y="3069590"/>
                    <a:pt x="4483100" y="3385820"/>
                    <a:pt x="4483100" y="3776980"/>
                  </a:cubicBezTo>
                  <a:cubicBezTo>
                    <a:pt x="4483100" y="4168140"/>
                    <a:pt x="4166870" y="4484370"/>
                    <a:pt x="3775710" y="4484370"/>
                  </a:cubicBezTo>
                  <a:cubicBezTo>
                    <a:pt x="3775710" y="4484370"/>
                    <a:pt x="3774440" y="4484370"/>
                    <a:pt x="3774440" y="4484370"/>
                  </a:cubicBezTo>
                  <a:cubicBezTo>
                    <a:pt x="3385820" y="4485640"/>
                    <a:pt x="3069590" y="4171950"/>
                    <a:pt x="3068320" y="3783330"/>
                  </a:cubicBezTo>
                  <a:cubicBezTo>
                    <a:pt x="3068320" y="3780790"/>
                    <a:pt x="3068320" y="3779520"/>
                    <a:pt x="3068320" y="3776980"/>
                  </a:cubicBezTo>
                  <a:close/>
                  <a:moveTo>
                    <a:pt x="3810" y="2242820"/>
                  </a:moveTo>
                  <a:cubicBezTo>
                    <a:pt x="3810" y="1844040"/>
                    <a:pt x="327660" y="1520190"/>
                    <a:pt x="726440" y="1520190"/>
                  </a:cubicBezTo>
                  <a:cubicBezTo>
                    <a:pt x="1125220" y="1520190"/>
                    <a:pt x="1449070" y="1844040"/>
                    <a:pt x="1449070" y="2242820"/>
                  </a:cubicBezTo>
                  <a:cubicBezTo>
                    <a:pt x="1449070" y="2641600"/>
                    <a:pt x="1125220" y="2965450"/>
                    <a:pt x="726440" y="2965450"/>
                  </a:cubicBezTo>
                  <a:cubicBezTo>
                    <a:pt x="726440" y="2965450"/>
                    <a:pt x="725170" y="2965450"/>
                    <a:pt x="725170" y="2965450"/>
                  </a:cubicBezTo>
                  <a:cubicBezTo>
                    <a:pt x="327660" y="2966720"/>
                    <a:pt x="5080" y="2644140"/>
                    <a:pt x="3810" y="2246630"/>
                  </a:cubicBezTo>
                  <a:cubicBezTo>
                    <a:pt x="3810" y="2245360"/>
                    <a:pt x="3810" y="2244090"/>
                    <a:pt x="3810" y="2242820"/>
                  </a:cubicBezTo>
                  <a:close/>
                </a:path>
              </a:pathLst>
            </a:custGeom>
            <a:blipFill>
              <a:blip r:embed="rId2"/>
              <a:stretch>
                <a:fillRect l="-24927" t="0" r="-24927" b="0"/>
              </a:stretch>
            </a:blipFill>
          </p:spPr>
        </p:sp>
      </p:grpSp>
      <p:sp>
        <p:nvSpPr>
          <p:cNvPr name="AutoShape 4" id="4"/>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5" id="5"/>
          <p:cNvSpPr/>
          <p:nvPr/>
        </p:nvSpPr>
        <p:spPr>
          <a:xfrm rot="0">
            <a:off x="0" y="0"/>
            <a:ext cx="18288000" cy="1457325"/>
          </a:xfrm>
          <a:prstGeom prst="rect">
            <a:avLst/>
          </a:prstGeom>
          <a:solidFill>
            <a:srgbClr val="0A93C3"/>
          </a:solidFill>
        </p:spPr>
      </p:sp>
      <p:sp>
        <p:nvSpPr>
          <p:cNvPr name="AutoShape 6" id="6"/>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Freeform 7" id="7"/>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3"/>
            <a:stretch>
              <a:fillRect l="-37427" t="-110304" r="-37812" b="-100993"/>
            </a:stretch>
          </a:blipFill>
        </p:spPr>
      </p:sp>
      <p:sp>
        <p:nvSpPr>
          <p:cNvPr name="TextBox 8" id="8"/>
          <p:cNvSpPr txBox="true"/>
          <p:nvPr/>
        </p:nvSpPr>
        <p:spPr>
          <a:xfrm rot="0">
            <a:off x="541285" y="1003658"/>
            <a:ext cx="557503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MODULES</a:t>
            </a:r>
          </a:p>
        </p:txBody>
      </p:sp>
      <p:grpSp>
        <p:nvGrpSpPr>
          <p:cNvPr name="Group 9" id="9"/>
          <p:cNvGrpSpPr/>
          <p:nvPr/>
        </p:nvGrpSpPr>
        <p:grpSpPr>
          <a:xfrm rot="0">
            <a:off x="9127707" y="2889556"/>
            <a:ext cx="7178821" cy="771525"/>
            <a:chOff x="0" y="0"/>
            <a:chExt cx="3781436" cy="406400"/>
          </a:xfrm>
        </p:grpSpPr>
        <p:sp>
          <p:nvSpPr>
            <p:cNvPr name="Freeform 10" id="10"/>
            <p:cNvSpPr/>
            <p:nvPr/>
          </p:nvSpPr>
          <p:spPr>
            <a:xfrm flipH="false" flipV="false" rot="0">
              <a:off x="0" y="0"/>
              <a:ext cx="3781437" cy="406400"/>
            </a:xfrm>
            <a:custGeom>
              <a:avLst/>
              <a:gdLst/>
              <a:ahLst/>
              <a:cxnLst/>
              <a:rect r="r" b="b" t="t" l="l"/>
              <a:pathLst>
                <a:path h="406400" w="3781437">
                  <a:moveTo>
                    <a:pt x="3578237" y="0"/>
                  </a:moveTo>
                  <a:cubicBezTo>
                    <a:pt x="3690461" y="0"/>
                    <a:pt x="3781437" y="90976"/>
                    <a:pt x="3781437" y="203200"/>
                  </a:cubicBezTo>
                  <a:cubicBezTo>
                    <a:pt x="3781437" y="315424"/>
                    <a:pt x="3690461" y="406400"/>
                    <a:pt x="3578237" y="406400"/>
                  </a:cubicBezTo>
                  <a:lnTo>
                    <a:pt x="203200" y="406400"/>
                  </a:lnTo>
                  <a:cubicBezTo>
                    <a:pt x="90976" y="406400"/>
                    <a:pt x="0" y="315424"/>
                    <a:pt x="0" y="203200"/>
                  </a:cubicBezTo>
                  <a:cubicBezTo>
                    <a:pt x="0" y="90976"/>
                    <a:pt x="90976" y="0"/>
                    <a:pt x="203200" y="0"/>
                  </a:cubicBezTo>
                  <a:close/>
                </a:path>
              </a:pathLst>
            </a:custGeom>
            <a:solidFill>
              <a:srgbClr val="0A93C3"/>
            </a:solidFill>
          </p:spPr>
        </p:sp>
        <p:sp>
          <p:nvSpPr>
            <p:cNvPr name="TextBox 11" id="11"/>
            <p:cNvSpPr txBox="true"/>
            <p:nvPr/>
          </p:nvSpPr>
          <p:spPr>
            <a:xfrm>
              <a:off x="0" y="-38100"/>
              <a:ext cx="3781436" cy="444500"/>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8902352" y="2789046"/>
            <a:ext cx="972544" cy="97254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8BF"/>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9161117" y="4004975"/>
            <a:ext cx="7178821" cy="771525"/>
            <a:chOff x="0" y="0"/>
            <a:chExt cx="3781436" cy="406400"/>
          </a:xfrm>
        </p:grpSpPr>
        <p:sp>
          <p:nvSpPr>
            <p:cNvPr name="Freeform 16" id="16"/>
            <p:cNvSpPr/>
            <p:nvPr/>
          </p:nvSpPr>
          <p:spPr>
            <a:xfrm flipH="false" flipV="false" rot="0">
              <a:off x="0" y="0"/>
              <a:ext cx="3781437" cy="406400"/>
            </a:xfrm>
            <a:custGeom>
              <a:avLst/>
              <a:gdLst/>
              <a:ahLst/>
              <a:cxnLst/>
              <a:rect r="r" b="b" t="t" l="l"/>
              <a:pathLst>
                <a:path h="406400" w="3781437">
                  <a:moveTo>
                    <a:pt x="3578237" y="0"/>
                  </a:moveTo>
                  <a:cubicBezTo>
                    <a:pt x="3690461" y="0"/>
                    <a:pt x="3781437" y="90976"/>
                    <a:pt x="3781437" y="203200"/>
                  </a:cubicBezTo>
                  <a:cubicBezTo>
                    <a:pt x="3781437" y="315424"/>
                    <a:pt x="3690461" y="406400"/>
                    <a:pt x="3578237" y="406400"/>
                  </a:cubicBezTo>
                  <a:lnTo>
                    <a:pt x="203200" y="406400"/>
                  </a:lnTo>
                  <a:cubicBezTo>
                    <a:pt x="90976" y="406400"/>
                    <a:pt x="0" y="315424"/>
                    <a:pt x="0" y="203200"/>
                  </a:cubicBezTo>
                  <a:cubicBezTo>
                    <a:pt x="0" y="90976"/>
                    <a:pt x="90976" y="0"/>
                    <a:pt x="203200" y="0"/>
                  </a:cubicBezTo>
                  <a:close/>
                </a:path>
              </a:pathLst>
            </a:custGeom>
            <a:solidFill>
              <a:srgbClr val="0A93C3"/>
            </a:solidFill>
          </p:spPr>
        </p:sp>
        <p:sp>
          <p:nvSpPr>
            <p:cNvPr name="TextBox 17" id="17"/>
            <p:cNvSpPr txBox="true"/>
            <p:nvPr/>
          </p:nvSpPr>
          <p:spPr>
            <a:xfrm>
              <a:off x="0" y="-38100"/>
              <a:ext cx="3781436" cy="444500"/>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8902352" y="3904466"/>
            <a:ext cx="972544" cy="972544"/>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8BF"/>
            </a:solidFill>
          </p:spPr>
        </p:sp>
        <p:sp>
          <p:nvSpPr>
            <p:cNvPr name="TextBox 20" id="2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9161117" y="5120394"/>
            <a:ext cx="7178821" cy="771525"/>
            <a:chOff x="0" y="0"/>
            <a:chExt cx="3781436" cy="406400"/>
          </a:xfrm>
        </p:grpSpPr>
        <p:sp>
          <p:nvSpPr>
            <p:cNvPr name="Freeform 22" id="22"/>
            <p:cNvSpPr/>
            <p:nvPr/>
          </p:nvSpPr>
          <p:spPr>
            <a:xfrm flipH="false" flipV="false" rot="0">
              <a:off x="0" y="0"/>
              <a:ext cx="3781437" cy="406400"/>
            </a:xfrm>
            <a:custGeom>
              <a:avLst/>
              <a:gdLst/>
              <a:ahLst/>
              <a:cxnLst/>
              <a:rect r="r" b="b" t="t" l="l"/>
              <a:pathLst>
                <a:path h="406400" w="3781437">
                  <a:moveTo>
                    <a:pt x="3578237" y="0"/>
                  </a:moveTo>
                  <a:cubicBezTo>
                    <a:pt x="3690461" y="0"/>
                    <a:pt x="3781437" y="90976"/>
                    <a:pt x="3781437" y="203200"/>
                  </a:cubicBezTo>
                  <a:cubicBezTo>
                    <a:pt x="3781437" y="315424"/>
                    <a:pt x="3690461" y="406400"/>
                    <a:pt x="3578237" y="406400"/>
                  </a:cubicBezTo>
                  <a:lnTo>
                    <a:pt x="203200" y="406400"/>
                  </a:lnTo>
                  <a:cubicBezTo>
                    <a:pt x="90976" y="406400"/>
                    <a:pt x="0" y="315424"/>
                    <a:pt x="0" y="203200"/>
                  </a:cubicBezTo>
                  <a:cubicBezTo>
                    <a:pt x="0" y="90976"/>
                    <a:pt x="90976" y="0"/>
                    <a:pt x="203200" y="0"/>
                  </a:cubicBezTo>
                  <a:close/>
                </a:path>
              </a:pathLst>
            </a:custGeom>
            <a:solidFill>
              <a:srgbClr val="0A93C3"/>
            </a:solidFill>
          </p:spPr>
        </p:sp>
        <p:sp>
          <p:nvSpPr>
            <p:cNvPr name="TextBox 23" id="23"/>
            <p:cNvSpPr txBox="true"/>
            <p:nvPr/>
          </p:nvSpPr>
          <p:spPr>
            <a:xfrm>
              <a:off x="0" y="-38100"/>
              <a:ext cx="3781436" cy="444500"/>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8902352" y="5019885"/>
            <a:ext cx="972544" cy="972544"/>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8BF"/>
            </a:solidFill>
          </p:spPr>
        </p:sp>
        <p:sp>
          <p:nvSpPr>
            <p:cNvPr name="TextBox 26" id="2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9161117" y="6235814"/>
            <a:ext cx="7178821" cy="771525"/>
            <a:chOff x="0" y="0"/>
            <a:chExt cx="3781436" cy="406400"/>
          </a:xfrm>
        </p:grpSpPr>
        <p:sp>
          <p:nvSpPr>
            <p:cNvPr name="Freeform 28" id="28"/>
            <p:cNvSpPr/>
            <p:nvPr/>
          </p:nvSpPr>
          <p:spPr>
            <a:xfrm flipH="false" flipV="false" rot="0">
              <a:off x="0" y="0"/>
              <a:ext cx="3781437" cy="406400"/>
            </a:xfrm>
            <a:custGeom>
              <a:avLst/>
              <a:gdLst/>
              <a:ahLst/>
              <a:cxnLst/>
              <a:rect r="r" b="b" t="t" l="l"/>
              <a:pathLst>
                <a:path h="406400" w="3781437">
                  <a:moveTo>
                    <a:pt x="3578237" y="0"/>
                  </a:moveTo>
                  <a:cubicBezTo>
                    <a:pt x="3690461" y="0"/>
                    <a:pt x="3781437" y="90976"/>
                    <a:pt x="3781437" y="203200"/>
                  </a:cubicBezTo>
                  <a:cubicBezTo>
                    <a:pt x="3781437" y="315424"/>
                    <a:pt x="3690461" y="406400"/>
                    <a:pt x="3578237" y="406400"/>
                  </a:cubicBezTo>
                  <a:lnTo>
                    <a:pt x="203200" y="406400"/>
                  </a:lnTo>
                  <a:cubicBezTo>
                    <a:pt x="90976" y="406400"/>
                    <a:pt x="0" y="315424"/>
                    <a:pt x="0" y="203200"/>
                  </a:cubicBezTo>
                  <a:cubicBezTo>
                    <a:pt x="0" y="90976"/>
                    <a:pt x="90976" y="0"/>
                    <a:pt x="203200" y="0"/>
                  </a:cubicBezTo>
                  <a:close/>
                </a:path>
              </a:pathLst>
            </a:custGeom>
            <a:solidFill>
              <a:srgbClr val="0A93C3"/>
            </a:solidFill>
          </p:spPr>
        </p:sp>
        <p:sp>
          <p:nvSpPr>
            <p:cNvPr name="TextBox 29" id="29"/>
            <p:cNvSpPr txBox="true"/>
            <p:nvPr/>
          </p:nvSpPr>
          <p:spPr>
            <a:xfrm>
              <a:off x="0" y="-38100"/>
              <a:ext cx="3781436" cy="444500"/>
            </a:xfrm>
            <a:prstGeom prst="rect">
              <a:avLst/>
            </a:prstGeom>
          </p:spPr>
          <p:txBody>
            <a:bodyPr anchor="ctr" rtlCol="false" tIns="50800" lIns="50800" bIns="50800" rIns="50800"/>
            <a:lstStyle/>
            <a:p>
              <a:pPr algn="ctr">
                <a:lnSpc>
                  <a:spcPts val="2659"/>
                </a:lnSpc>
              </a:pPr>
            </a:p>
          </p:txBody>
        </p:sp>
      </p:grpSp>
      <p:grpSp>
        <p:nvGrpSpPr>
          <p:cNvPr name="Group 30" id="30"/>
          <p:cNvGrpSpPr/>
          <p:nvPr/>
        </p:nvGrpSpPr>
        <p:grpSpPr>
          <a:xfrm rot="0">
            <a:off x="8902352" y="6135304"/>
            <a:ext cx="972544" cy="972544"/>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8BF"/>
            </a:solidFill>
          </p:spPr>
        </p:sp>
        <p:sp>
          <p:nvSpPr>
            <p:cNvPr name="TextBox 32" id="32"/>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33" id="33"/>
          <p:cNvGrpSpPr/>
          <p:nvPr/>
        </p:nvGrpSpPr>
        <p:grpSpPr>
          <a:xfrm rot="0">
            <a:off x="9161117" y="7355498"/>
            <a:ext cx="7178821" cy="771525"/>
            <a:chOff x="0" y="0"/>
            <a:chExt cx="3781436" cy="406400"/>
          </a:xfrm>
        </p:grpSpPr>
        <p:sp>
          <p:nvSpPr>
            <p:cNvPr name="Freeform 34" id="34"/>
            <p:cNvSpPr/>
            <p:nvPr/>
          </p:nvSpPr>
          <p:spPr>
            <a:xfrm flipH="false" flipV="false" rot="0">
              <a:off x="0" y="0"/>
              <a:ext cx="3781437" cy="406400"/>
            </a:xfrm>
            <a:custGeom>
              <a:avLst/>
              <a:gdLst/>
              <a:ahLst/>
              <a:cxnLst/>
              <a:rect r="r" b="b" t="t" l="l"/>
              <a:pathLst>
                <a:path h="406400" w="3781437">
                  <a:moveTo>
                    <a:pt x="3578237" y="0"/>
                  </a:moveTo>
                  <a:cubicBezTo>
                    <a:pt x="3690461" y="0"/>
                    <a:pt x="3781437" y="90976"/>
                    <a:pt x="3781437" y="203200"/>
                  </a:cubicBezTo>
                  <a:cubicBezTo>
                    <a:pt x="3781437" y="315424"/>
                    <a:pt x="3690461" y="406400"/>
                    <a:pt x="3578237" y="406400"/>
                  </a:cubicBezTo>
                  <a:lnTo>
                    <a:pt x="203200" y="406400"/>
                  </a:lnTo>
                  <a:cubicBezTo>
                    <a:pt x="90976" y="406400"/>
                    <a:pt x="0" y="315424"/>
                    <a:pt x="0" y="203200"/>
                  </a:cubicBezTo>
                  <a:cubicBezTo>
                    <a:pt x="0" y="90976"/>
                    <a:pt x="90976" y="0"/>
                    <a:pt x="203200" y="0"/>
                  </a:cubicBezTo>
                  <a:close/>
                </a:path>
              </a:pathLst>
            </a:custGeom>
            <a:solidFill>
              <a:srgbClr val="0A93C3"/>
            </a:solidFill>
          </p:spPr>
        </p:sp>
        <p:sp>
          <p:nvSpPr>
            <p:cNvPr name="TextBox 35" id="35"/>
            <p:cNvSpPr txBox="true"/>
            <p:nvPr/>
          </p:nvSpPr>
          <p:spPr>
            <a:xfrm>
              <a:off x="0" y="-38100"/>
              <a:ext cx="3781436" cy="444500"/>
            </a:xfrm>
            <a:prstGeom prst="rect">
              <a:avLst/>
            </a:prstGeom>
          </p:spPr>
          <p:txBody>
            <a:bodyPr anchor="ctr" rtlCol="false" tIns="50800" lIns="50800" bIns="50800" rIns="50800"/>
            <a:lstStyle/>
            <a:p>
              <a:pPr algn="ctr">
                <a:lnSpc>
                  <a:spcPts val="2659"/>
                </a:lnSpc>
              </a:pPr>
            </a:p>
          </p:txBody>
        </p:sp>
      </p:grpSp>
      <p:grpSp>
        <p:nvGrpSpPr>
          <p:cNvPr name="Group 36" id="36"/>
          <p:cNvGrpSpPr/>
          <p:nvPr/>
        </p:nvGrpSpPr>
        <p:grpSpPr>
          <a:xfrm rot="0">
            <a:off x="8902352" y="7250723"/>
            <a:ext cx="972544" cy="972544"/>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8BF"/>
            </a:solidFill>
          </p:spPr>
        </p:sp>
        <p:sp>
          <p:nvSpPr>
            <p:cNvPr name="TextBox 38" id="3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39" id="39"/>
          <p:cNvSpPr txBox="true"/>
          <p:nvPr/>
        </p:nvSpPr>
        <p:spPr>
          <a:xfrm rot="0">
            <a:off x="10236388" y="3070531"/>
            <a:ext cx="5770135" cy="390525"/>
          </a:xfrm>
          <a:prstGeom prst="rect">
            <a:avLst/>
          </a:prstGeom>
        </p:spPr>
        <p:txBody>
          <a:bodyPr anchor="t" rtlCol="false" tIns="0" lIns="0" bIns="0" rIns="0">
            <a:spAutoFit/>
          </a:bodyPr>
          <a:lstStyle/>
          <a:p>
            <a:pPr algn="l">
              <a:lnSpc>
                <a:spcPts val="2999"/>
              </a:lnSpc>
            </a:pPr>
            <a:r>
              <a:rPr lang="en-US" sz="2499" spc="19">
                <a:solidFill>
                  <a:srgbClr val="FFFFFF"/>
                </a:solidFill>
                <a:latin typeface="Poppins Bold"/>
                <a:ea typeface="Poppins Bold"/>
                <a:cs typeface="Poppins Bold"/>
                <a:sym typeface="Poppins Bold"/>
              </a:rPr>
              <a:t>Matching Module</a:t>
            </a:r>
          </a:p>
        </p:txBody>
      </p:sp>
      <p:sp>
        <p:nvSpPr>
          <p:cNvPr name="TextBox 40" id="40"/>
          <p:cNvSpPr txBox="true"/>
          <p:nvPr/>
        </p:nvSpPr>
        <p:spPr>
          <a:xfrm rot="0">
            <a:off x="10236388" y="4185950"/>
            <a:ext cx="5770135" cy="390525"/>
          </a:xfrm>
          <a:prstGeom prst="rect">
            <a:avLst/>
          </a:prstGeom>
        </p:spPr>
        <p:txBody>
          <a:bodyPr anchor="t" rtlCol="false" tIns="0" lIns="0" bIns="0" rIns="0">
            <a:spAutoFit/>
          </a:bodyPr>
          <a:lstStyle/>
          <a:p>
            <a:pPr algn="l">
              <a:lnSpc>
                <a:spcPts val="2999"/>
              </a:lnSpc>
            </a:pPr>
            <a:r>
              <a:rPr lang="en-US" sz="2499" spc="19">
                <a:solidFill>
                  <a:srgbClr val="FFFFFF"/>
                </a:solidFill>
                <a:latin typeface="Poppins Bold"/>
                <a:ea typeface="Poppins Bold"/>
                <a:cs typeface="Poppins Bold"/>
                <a:sym typeface="Poppins Bold"/>
              </a:rPr>
              <a:t>Borrowing and Return Module</a:t>
            </a:r>
          </a:p>
        </p:txBody>
      </p:sp>
      <p:sp>
        <p:nvSpPr>
          <p:cNvPr name="TextBox 41" id="41"/>
          <p:cNvSpPr txBox="true"/>
          <p:nvPr/>
        </p:nvSpPr>
        <p:spPr>
          <a:xfrm rot="0">
            <a:off x="10236388" y="6416789"/>
            <a:ext cx="4766609" cy="390525"/>
          </a:xfrm>
          <a:prstGeom prst="rect">
            <a:avLst/>
          </a:prstGeom>
        </p:spPr>
        <p:txBody>
          <a:bodyPr anchor="t" rtlCol="false" tIns="0" lIns="0" bIns="0" rIns="0">
            <a:spAutoFit/>
          </a:bodyPr>
          <a:lstStyle/>
          <a:p>
            <a:pPr algn="l">
              <a:lnSpc>
                <a:spcPts val="2999"/>
              </a:lnSpc>
            </a:pPr>
            <a:r>
              <a:rPr lang="en-US" sz="2499" spc="19">
                <a:solidFill>
                  <a:srgbClr val="FFFFFF"/>
                </a:solidFill>
                <a:latin typeface="Poppins Bold"/>
                <a:ea typeface="Poppins Bold"/>
                <a:cs typeface="Poppins Bold"/>
                <a:sym typeface="Poppins Bold"/>
              </a:rPr>
              <a:t>Self-Check Module</a:t>
            </a:r>
          </a:p>
        </p:txBody>
      </p:sp>
      <p:sp>
        <p:nvSpPr>
          <p:cNvPr name="TextBox 42" id="42"/>
          <p:cNvSpPr txBox="true"/>
          <p:nvPr/>
        </p:nvSpPr>
        <p:spPr>
          <a:xfrm rot="0">
            <a:off x="10236388" y="5301369"/>
            <a:ext cx="5770135" cy="390525"/>
          </a:xfrm>
          <a:prstGeom prst="rect">
            <a:avLst/>
          </a:prstGeom>
        </p:spPr>
        <p:txBody>
          <a:bodyPr anchor="t" rtlCol="false" tIns="0" lIns="0" bIns="0" rIns="0">
            <a:spAutoFit/>
          </a:bodyPr>
          <a:lstStyle/>
          <a:p>
            <a:pPr algn="l">
              <a:lnSpc>
                <a:spcPts val="2999"/>
              </a:lnSpc>
            </a:pPr>
            <a:r>
              <a:rPr lang="en-US" sz="2499" spc="19">
                <a:solidFill>
                  <a:srgbClr val="FFFFFF"/>
                </a:solidFill>
                <a:latin typeface="Poppins Bold"/>
                <a:ea typeface="Poppins Bold"/>
                <a:cs typeface="Poppins Bold"/>
                <a:sym typeface="Poppins Bold"/>
              </a:rPr>
              <a:t>Security Gate Module</a:t>
            </a:r>
          </a:p>
        </p:txBody>
      </p:sp>
      <p:sp>
        <p:nvSpPr>
          <p:cNvPr name="TextBox 43" id="43"/>
          <p:cNvSpPr txBox="true"/>
          <p:nvPr/>
        </p:nvSpPr>
        <p:spPr>
          <a:xfrm rot="0">
            <a:off x="10236388" y="7532208"/>
            <a:ext cx="5770135" cy="390525"/>
          </a:xfrm>
          <a:prstGeom prst="rect">
            <a:avLst/>
          </a:prstGeom>
        </p:spPr>
        <p:txBody>
          <a:bodyPr anchor="t" rtlCol="false" tIns="0" lIns="0" bIns="0" rIns="0">
            <a:spAutoFit/>
          </a:bodyPr>
          <a:lstStyle/>
          <a:p>
            <a:pPr algn="l">
              <a:lnSpc>
                <a:spcPts val="2999"/>
              </a:lnSpc>
            </a:pPr>
            <a:r>
              <a:rPr lang="en-US" sz="2499" spc="19">
                <a:solidFill>
                  <a:srgbClr val="FFFFFF"/>
                </a:solidFill>
                <a:latin typeface="Poppins Bold"/>
                <a:ea typeface="Poppins Bold"/>
                <a:cs typeface="Poppins Bold"/>
                <a:sym typeface="Poppins Bold"/>
              </a:rPr>
              <a:t>Counting Module</a:t>
            </a:r>
          </a:p>
        </p:txBody>
      </p:sp>
      <p:sp>
        <p:nvSpPr>
          <p:cNvPr name="TextBox 44" id="44"/>
          <p:cNvSpPr txBox="true"/>
          <p:nvPr/>
        </p:nvSpPr>
        <p:spPr>
          <a:xfrm rot="0">
            <a:off x="9008345" y="2905431"/>
            <a:ext cx="760558" cy="635000"/>
          </a:xfrm>
          <a:prstGeom prst="rect">
            <a:avLst/>
          </a:prstGeom>
        </p:spPr>
        <p:txBody>
          <a:bodyPr anchor="t" rtlCol="false" tIns="0" lIns="0" bIns="0" rIns="0">
            <a:spAutoFit/>
          </a:bodyPr>
          <a:lstStyle/>
          <a:p>
            <a:pPr algn="ctr">
              <a:lnSpc>
                <a:spcPts val="4900"/>
              </a:lnSpc>
            </a:pPr>
            <a:r>
              <a:rPr lang="en-US" sz="3500">
                <a:solidFill>
                  <a:srgbClr val="FFFFFF"/>
                </a:solidFill>
                <a:latin typeface="Poppins Bold"/>
                <a:ea typeface="Poppins Bold"/>
                <a:cs typeface="Poppins Bold"/>
                <a:sym typeface="Poppins Bold"/>
              </a:rPr>
              <a:t>01</a:t>
            </a:r>
          </a:p>
        </p:txBody>
      </p:sp>
      <p:sp>
        <p:nvSpPr>
          <p:cNvPr name="TextBox 45" id="45"/>
          <p:cNvSpPr txBox="true"/>
          <p:nvPr/>
        </p:nvSpPr>
        <p:spPr>
          <a:xfrm rot="0">
            <a:off x="9008345" y="4020850"/>
            <a:ext cx="760558" cy="635000"/>
          </a:xfrm>
          <a:prstGeom prst="rect">
            <a:avLst/>
          </a:prstGeom>
        </p:spPr>
        <p:txBody>
          <a:bodyPr anchor="t" rtlCol="false" tIns="0" lIns="0" bIns="0" rIns="0">
            <a:spAutoFit/>
          </a:bodyPr>
          <a:lstStyle/>
          <a:p>
            <a:pPr algn="ctr">
              <a:lnSpc>
                <a:spcPts val="4900"/>
              </a:lnSpc>
            </a:pPr>
            <a:r>
              <a:rPr lang="en-US" sz="3500">
                <a:solidFill>
                  <a:srgbClr val="FFFFFF"/>
                </a:solidFill>
                <a:latin typeface="Poppins Bold"/>
                <a:ea typeface="Poppins Bold"/>
                <a:cs typeface="Poppins Bold"/>
                <a:sym typeface="Poppins Bold"/>
              </a:rPr>
              <a:t>02</a:t>
            </a:r>
          </a:p>
        </p:txBody>
      </p:sp>
      <p:sp>
        <p:nvSpPr>
          <p:cNvPr name="TextBox 46" id="46"/>
          <p:cNvSpPr txBox="true"/>
          <p:nvPr/>
        </p:nvSpPr>
        <p:spPr>
          <a:xfrm rot="0">
            <a:off x="9008345" y="5136269"/>
            <a:ext cx="760558" cy="635000"/>
          </a:xfrm>
          <a:prstGeom prst="rect">
            <a:avLst/>
          </a:prstGeom>
        </p:spPr>
        <p:txBody>
          <a:bodyPr anchor="t" rtlCol="false" tIns="0" lIns="0" bIns="0" rIns="0">
            <a:spAutoFit/>
          </a:bodyPr>
          <a:lstStyle/>
          <a:p>
            <a:pPr algn="ctr">
              <a:lnSpc>
                <a:spcPts val="4900"/>
              </a:lnSpc>
            </a:pPr>
            <a:r>
              <a:rPr lang="en-US" sz="3500">
                <a:solidFill>
                  <a:srgbClr val="FFFFFF"/>
                </a:solidFill>
                <a:latin typeface="Poppins Bold"/>
                <a:ea typeface="Poppins Bold"/>
                <a:cs typeface="Poppins Bold"/>
                <a:sym typeface="Poppins Bold"/>
              </a:rPr>
              <a:t>03</a:t>
            </a:r>
          </a:p>
        </p:txBody>
      </p:sp>
      <p:sp>
        <p:nvSpPr>
          <p:cNvPr name="TextBox 47" id="47"/>
          <p:cNvSpPr txBox="true"/>
          <p:nvPr/>
        </p:nvSpPr>
        <p:spPr>
          <a:xfrm rot="0">
            <a:off x="9008345" y="6251689"/>
            <a:ext cx="760558" cy="635000"/>
          </a:xfrm>
          <a:prstGeom prst="rect">
            <a:avLst/>
          </a:prstGeom>
        </p:spPr>
        <p:txBody>
          <a:bodyPr anchor="t" rtlCol="false" tIns="0" lIns="0" bIns="0" rIns="0">
            <a:spAutoFit/>
          </a:bodyPr>
          <a:lstStyle/>
          <a:p>
            <a:pPr algn="ctr">
              <a:lnSpc>
                <a:spcPts val="4900"/>
              </a:lnSpc>
            </a:pPr>
            <a:r>
              <a:rPr lang="en-US" sz="3500">
                <a:solidFill>
                  <a:srgbClr val="FFFFFF"/>
                </a:solidFill>
                <a:latin typeface="Poppins Bold"/>
                <a:ea typeface="Poppins Bold"/>
                <a:cs typeface="Poppins Bold"/>
                <a:sym typeface="Poppins Bold"/>
              </a:rPr>
              <a:t>04</a:t>
            </a:r>
          </a:p>
        </p:txBody>
      </p:sp>
      <p:sp>
        <p:nvSpPr>
          <p:cNvPr name="TextBox 48" id="48"/>
          <p:cNvSpPr txBox="true"/>
          <p:nvPr/>
        </p:nvSpPr>
        <p:spPr>
          <a:xfrm rot="0">
            <a:off x="9008345" y="7367108"/>
            <a:ext cx="760558" cy="635000"/>
          </a:xfrm>
          <a:prstGeom prst="rect">
            <a:avLst/>
          </a:prstGeom>
        </p:spPr>
        <p:txBody>
          <a:bodyPr anchor="t" rtlCol="false" tIns="0" lIns="0" bIns="0" rIns="0">
            <a:spAutoFit/>
          </a:bodyPr>
          <a:lstStyle/>
          <a:p>
            <a:pPr algn="ctr">
              <a:lnSpc>
                <a:spcPts val="4900"/>
              </a:lnSpc>
            </a:pPr>
            <a:r>
              <a:rPr lang="en-US" sz="3500">
                <a:solidFill>
                  <a:srgbClr val="FFFFFF"/>
                </a:solidFill>
                <a:latin typeface="Poppins Bold"/>
                <a:ea typeface="Poppins Bold"/>
                <a:cs typeface="Poppins Bold"/>
                <a:sym typeface="Poppins Bold"/>
              </a:rPr>
              <a:t>05</a:t>
            </a:r>
          </a:p>
        </p:txBody>
      </p:sp>
      <p:grpSp>
        <p:nvGrpSpPr>
          <p:cNvPr name="Group 49" id="49"/>
          <p:cNvGrpSpPr/>
          <p:nvPr/>
        </p:nvGrpSpPr>
        <p:grpSpPr>
          <a:xfrm rot="0">
            <a:off x="9161117" y="8470917"/>
            <a:ext cx="7178821" cy="771525"/>
            <a:chOff x="0" y="0"/>
            <a:chExt cx="3781436" cy="406400"/>
          </a:xfrm>
        </p:grpSpPr>
        <p:sp>
          <p:nvSpPr>
            <p:cNvPr name="Freeform 50" id="50"/>
            <p:cNvSpPr/>
            <p:nvPr/>
          </p:nvSpPr>
          <p:spPr>
            <a:xfrm flipH="false" flipV="false" rot="0">
              <a:off x="0" y="0"/>
              <a:ext cx="3781437" cy="406400"/>
            </a:xfrm>
            <a:custGeom>
              <a:avLst/>
              <a:gdLst/>
              <a:ahLst/>
              <a:cxnLst/>
              <a:rect r="r" b="b" t="t" l="l"/>
              <a:pathLst>
                <a:path h="406400" w="3781437">
                  <a:moveTo>
                    <a:pt x="3578237" y="0"/>
                  </a:moveTo>
                  <a:cubicBezTo>
                    <a:pt x="3690461" y="0"/>
                    <a:pt x="3781437" y="90976"/>
                    <a:pt x="3781437" y="203200"/>
                  </a:cubicBezTo>
                  <a:cubicBezTo>
                    <a:pt x="3781437" y="315424"/>
                    <a:pt x="3690461" y="406400"/>
                    <a:pt x="3578237" y="406400"/>
                  </a:cubicBezTo>
                  <a:lnTo>
                    <a:pt x="203200" y="406400"/>
                  </a:lnTo>
                  <a:cubicBezTo>
                    <a:pt x="90976" y="406400"/>
                    <a:pt x="0" y="315424"/>
                    <a:pt x="0" y="203200"/>
                  </a:cubicBezTo>
                  <a:cubicBezTo>
                    <a:pt x="0" y="90976"/>
                    <a:pt x="90976" y="0"/>
                    <a:pt x="203200" y="0"/>
                  </a:cubicBezTo>
                  <a:close/>
                </a:path>
              </a:pathLst>
            </a:custGeom>
            <a:solidFill>
              <a:srgbClr val="0A93C3"/>
            </a:solidFill>
          </p:spPr>
        </p:sp>
        <p:sp>
          <p:nvSpPr>
            <p:cNvPr name="TextBox 51" id="51"/>
            <p:cNvSpPr txBox="true"/>
            <p:nvPr/>
          </p:nvSpPr>
          <p:spPr>
            <a:xfrm>
              <a:off x="0" y="-38100"/>
              <a:ext cx="3781436" cy="444500"/>
            </a:xfrm>
            <a:prstGeom prst="rect">
              <a:avLst/>
            </a:prstGeom>
          </p:spPr>
          <p:txBody>
            <a:bodyPr anchor="ctr" rtlCol="false" tIns="50800" lIns="50800" bIns="50800" rIns="50800"/>
            <a:lstStyle/>
            <a:p>
              <a:pPr algn="ctr">
                <a:lnSpc>
                  <a:spcPts val="2659"/>
                </a:lnSpc>
              </a:pPr>
            </a:p>
          </p:txBody>
        </p:sp>
      </p:grpSp>
      <p:grpSp>
        <p:nvGrpSpPr>
          <p:cNvPr name="Group 52" id="52"/>
          <p:cNvGrpSpPr/>
          <p:nvPr/>
        </p:nvGrpSpPr>
        <p:grpSpPr>
          <a:xfrm rot="0">
            <a:off x="8902352" y="8366142"/>
            <a:ext cx="972544" cy="972544"/>
            <a:chOff x="0" y="0"/>
            <a:chExt cx="812800" cy="812800"/>
          </a:xfrm>
        </p:grpSpPr>
        <p:sp>
          <p:nvSpPr>
            <p:cNvPr name="Freeform 53" id="5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8BF"/>
            </a:solidFill>
          </p:spPr>
        </p:sp>
        <p:sp>
          <p:nvSpPr>
            <p:cNvPr name="TextBox 54" id="5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55" id="55"/>
          <p:cNvSpPr txBox="true"/>
          <p:nvPr/>
        </p:nvSpPr>
        <p:spPr>
          <a:xfrm rot="0">
            <a:off x="10236388" y="8647627"/>
            <a:ext cx="5770135" cy="390525"/>
          </a:xfrm>
          <a:prstGeom prst="rect">
            <a:avLst/>
          </a:prstGeom>
        </p:spPr>
        <p:txBody>
          <a:bodyPr anchor="t" rtlCol="false" tIns="0" lIns="0" bIns="0" rIns="0">
            <a:spAutoFit/>
          </a:bodyPr>
          <a:lstStyle/>
          <a:p>
            <a:pPr algn="l">
              <a:lnSpc>
                <a:spcPts val="2999"/>
              </a:lnSpc>
            </a:pPr>
            <a:r>
              <a:rPr lang="en-US" sz="2499" spc="19">
                <a:solidFill>
                  <a:srgbClr val="FFFFFF"/>
                </a:solidFill>
                <a:latin typeface="Poppins Bold"/>
                <a:ea typeface="Poppins Bold"/>
                <a:cs typeface="Poppins Bold"/>
                <a:sym typeface="Poppins Bold"/>
              </a:rPr>
              <a:t>Reporting Module</a:t>
            </a:r>
          </a:p>
        </p:txBody>
      </p:sp>
      <p:sp>
        <p:nvSpPr>
          <p:cNvPr name="TextBox 56" id="56"/>
          <p:cNvSpPr txBox="true"/>
          <p:nvPr/>
        </p:nvSpPr>
        <p:spPr>
          <a:xfrm rot="0">
            <a:off x="9008345" y="8482527"/>
            <a:ext cx="760558" cy="635000"/>
          </a:xfrm>
          <a:prstGeom prst="rect">
            <a:avLst/>
          </a:prstGeom>
        </p:spPr>
        <p:txBody>
          <a:bodyPr anchor="t" rtlCol="false" tIns="0" lIns="0" bIns="0" rIns="0">
            <a:spAutoFit/>
          </a:bodyPr>
          <a:lstStyle/>
          <a:p>
            <a:pPr algn="ctr">
              <a:lnSpc>
                <a:spcPts val="4900"/>
              </a:lnSpc>
            </a:pPr>
            <a:r>
              <a:rPr lang="en-US" sz="3500">
                <a:solidFill>
                  <a:srgbClr val="FFFFFF"/>
                </a:solidFill>
                <a:latin typeface="Poppins Bold"/>
                <a:ea typeface="Poppins Bold"/>
                <a:cs typeface="Poppins Bold"/>
                <a:sym typeface="Poppins Bold"/>
              </a:rPr>
              <a:t>06</a:t>
            </a:r>
          </a:p>
        </p:txBody>
      </p:sp>
      <p:sp>
        <p:nvSpPr>
          <p:cNvPr name="Freeform 57" id="57"/>
          <p:cNvSpPr/>
          <p:nvPr/>
        </p:nvSpPr>
        <p:spPr>
          <a:xfrm flipH="false" flipV="false" rot="5400000">
            <a:off x="16681689"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43132" y="4039535"/>
            <a:ext cx="1906198" cy="1906198"/>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A93C3"/>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4229698" y="5945732"/>
            <a:ext cx="1906198" cy="1906198"/>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A93C3"/>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7001059" y="4039535"/>
            <a:ext cx="1906198" cy="1906198"/>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A93C3"/>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9886101" y="5945732"/>
            <a:ext cx="1906198" cy="1906198"/>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A93C3"/>
            </a:solidFill>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2662168" y="4039535"/>
            <a:ext cx="1906198" cy="1906198"/>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A93C3"/>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AutoShape 17" id="17"/>
          <p:cNvSpPr/>
          <p:nvPr/>
        </p:nvSpPr>
        <p:spPr>
          <a:xfrm>
            <a:off x="3091649" y="5517903"/>
            <a:ext cx="1295730" cy="855659"/>
          </a:xfrm>
          <a:prstGeom prst="line">
            <a:avLst/>
          </a:prstGeom>
          <a:ln cap="flat" w="161925">
            <a:solidFill>
              <a:srgbClr val="0A93C3"/>
            </a:solidFill>
            <a:prstDash val="solid"/>
            <a:headEnd type="none" len="sm" w="sm"/>
            <a:tailEnd type="none" len="sm" w="sm"/>
          </a:ln>
        </p:spPr>
      </p:sp>
      <p:sp>
        <p:nvSpPr>
          <p:cNvPr name="AutoShape 18" id="18"/>
          <p:cNvSpPr/>
          <p:nvPr/>
        </p:nvSpPr>
        <p:spPr>
          <a:xfrm flipH="true">
            <a:off x="5562892" y="5507850"/>
            <a:ext cx="1589287" cy="1021007"/>
          </a:xfrm>
          <a:prstGeom prst="line">
            <a:avLst/>
          </a:prstGeom>
          <a:ln cap="flat" w="161925">
            <a:solidFill>
              <a:srgbClr val="0A93C3"/>
            </a:solidFill>
            <a:prstDash val="solid"/>
            <a:headEnd type="none" len="sm" w="sm"/>
            <a:tailEnd type="none" len="sm" w="sm"/>
          </a:ln>
        </p:spPr>
      </p:sp>
      <p:sp>
        <p:nvSpPr>
          <p:cNvPr name="AutoShape 19" id="19"/>
          <p:cNvSpPr/>
          <p:nvPr/>
        </p:nvSpPr>
        <p:spPr>
          <a:xfrm flipH="true" flipV="true">
            <a:off x="8749448" y="5518095"/>
            <a:ext cx="1294462" cy="855274"/>
          </a:xfrm>
          <a:prstGeom prst="line">
            <a:avLst/>
          </a:prstGeom>
          <a:ln cap="flat" w="161925">
            <a:solidFill>
              <a:srgbClr val="0A93C3"/>
            </a:solidFill>
            <a:prstDash val="solid"/>
            <a:headEnd type="none" len="sm" w="sm"/>
            <a:tailEnd type="none" len="sm" w="sm"/>
          </a:ln>
        </p:spPr>
      </p:sp>
      <p:sp>
        <p:nvSpPr>
          <p:cNvPr name="AutoShape 20" id="20"/>
          <p:cNvSpPr/>
          <p:nvPr/>
        </p:nvSpPr>
        <p:spPr>
          <a:xfrm flipH="true">
            <a:off x="11624977" y="5532190"/>
            <a:ext cx="1204513" cy="827084"/>
          </a:xfrm>
          <a:prstGeom prst="line">
            <a:avLst/>
          </a:prstGeom>
          <a:ln cap="flat" w="161925">
            <a:solidFill>
              <a:srgbClr val="0A93C3"/>
            </a:solidFill>
            <a:prstDash val="solid"/>
            <a:headEnd type="none" len="sm" w="sm"/>
            <a:tailEnd type="none" len="sm" w="sm"/>
          </a:ln>
        </p:spPr>
      </p:sp>
      <p:sp>
        <p:nvSpPr>
          <p:cNvPr name="Freeform 21" id="21"/>
          <p:cNvSpPr/>
          <p:nvPr/>
        </p:nvSpPr>
        <p:spPr>
          <a:xfrm flipH="false" flipV="false" rot="0">
            <a:off x="1659722" y="4322904"/>
            <a:ext cx="1273019" cy="1292405"/>
          </a:xfrm>
          <a:custGeom>
            <a:avLst/>
            <a:gdLst/>
            <a:ahLst/>
            <a:cxnLst/>
            <a:rect r="r" b="b" t="t" l="l"/>
            <a:pathLst>
              <a:path h="1292405" w="1273019">
                <a:moveTo>
                  <a:pt x="0" y="0"/>
                </a:moveTo>
                <a:lnTo>
                  <a:pt x="1273019" y="0"/>
                </a:lnTo>
                <a:lnTo>
                  <a:pt x="1273019" y="1292405"/>
                </a:lnTo>
                <a:lnTo>
                  <a:pt x="0" y="1292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2" id="22"/>
          <p:cNvSpPr/>
          <p:nvPr/>
        </p:nvSpPr>
        <p:spPr>
          <a:xfrm flipH="false" flipV="false" rot="0">
            <a:off x="10302006" y="6376329"/>
            <a:ext cx="1074388" cy="1074388"/>
          </a:xfrm>
          <a:custGeom>
            <a:avLst/>
            <a:gdLst/>
            <a:ahLst/>
            <a:cxnLst/>
            <a:rect r="r" b="b" t="t" l="l"/>
            <a:pathLst>
              <a:path h="1074388" w="1074388">
                <a:moveTo>
                  <a:pt x="0" y="0"/>
                </a:moveTo>
                <a:lnTo>
                  <a:pt x="1074388" y="0"/>
                </a:lnTo>
                <a:lnTo>
                  <a:pt x="1074388" y="1074388"/>
                </a:lnTo>
                <a:lnTo>
                  <a:pt x="0" y="10743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3" id="23"/>
          <p:cNvSpPr/>
          <p:nvPr/>
        </p:nvSpPr>
        <p:spPr>
          <a:xfrm flipH="false" flipV="false" rot="0">
            <a:off x="12926285" y="4303652"/>
            <a:ext cx="1377963" cy="1377963"/>
          </a:xfrm>
          <a:custGeom>
            <a:avLst/>
            <a:gdLst/>
            <a:ahLst/>
            <a:cxnLst/>
            <a:rect r="r" b="b" t="t" l="l"/>
            <a:pathLst>
              <a:path h="1377963" w="1377963">
                <a:moveTo>
                  <a:pt x="0" y="0"/>
                </a:moveTo>
                <a:lnTo>
                  <a:pt x="1377964" y="0"/>
                </a:lnTo>
                <a:lnTo>
                  <a:pt x="1377964" y="1377963"/>
                </a:lnTo>
                <a:lnTo>
                  <a:pt x="0" y="13779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AutoShape 24" id="24"/>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25" id="25"/>
          <p:cNvSpPr/>
          <p:nvPr/>
        </p:nvSpPr>
        <p:spPr>
          <a:xfrm rot="0">
            <a:off x="0" y="0"/>
            <a:ext cx="18288000" cy="1457325"/>
          </a:xfrm>
          <a:prstGeom prst="rect">
            <a:avLst/>
          </a:prstGeom>
          <a:solidFill>
            <a:srgbClr val="0A93C3"/>
          </a:solidFill>
        </p:spPr>
      </p:sp>
      <p:sp>
        <p:nvSpPr>
          <p:cNvPr name="AutoShape 26" id="26"/>
          <p:cNvSpPr/>
          <p:nvPr/>
        </p:nvSpPr>
        <p:spPr>
          <a:xfrm>
            <a:off x="-1536078" y="1364973"/>
            <a:ext cx="8203090" cy="0"/>
          </a:xfrm>
          <a:prstGeom prst="line">
            <a:avLst/>
          </a:prstGeom>
          <a:ln cap="rnd" w="1038225">
            <a:solidFill>
              <a:srgbClr val="0029BF"/>
            </a:solidFill>
            <a:prstDash val="solid"/>
            <a:headEnd type="none" len="sm" w="sm"/>
            <a:tailEnd type="none" len="sm" w="sm"/>
          </a:ln>
        </p:spPr>
      </p:sp>
      <p:sp>
        <p:nvSpPr>
          <p:cNvPr name="Freeform 27" id="27"/>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8"/>
            <a:stretch>
              <a:fillRect l="-37427" t="-110304" r="-37812" b="-100993"/>
            </a:stretch>
          </a:blipFill>
        </p:spPr>
      </p:sp>
      <p:sp>
        <p:nvSpPr>
          <p:cNvPr name="AutoShape 28" id="28"/>
          <p:cNvSpPr/>
          <p:nvPr/>
        </p:nvSpPr>
        <p:spPr>
          <a:xfrm flipH="true" flipV="true">
            <a:off x="14466893" y="5426767"/>
            <a:ext cx="1294462" cy="855274"/>
          </a:xfrm>
          <a:prstGeom prst="line">
            <a:avLst/>
          </a:prstGeom>
          <a:ln cap="flat" w="161925">
            <a:solidFill>
              <a:srgbClr val="0A93C3"/>
            </a:solidFill>
            <a:prstDash val="solid"/>
            <a:headEnd type="none" len="sm" w="sm"/>
            <a:tailEnd type="none" len="sm" w="sm"/>
          </a:ln>
        </p:spPr>
      </p:sp>
      <p:grpSp>
        <p:nvGrpSpPr>
          <p:cNvPr name="Group 29" id="29"/>
          <p:cNvGrpSpPr/>
          <p:nvPr/>
        </p:nvGrpSpPr>
        <p:grpSpPr>
          <a:xfrm rot="0">
            <a:off x="15537835" y="5945732"/>
            <a:ext cx="1906198" cy="1906198"/>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A93C3"/>
            </a:solidFill>
          </p:spPr>
        </p:sp>
        <p:sp>
          <p:nvSpPr>
            <p:cNvPr name="TextBox 31" id="3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32" id="32"/>
          <p:cNvSpPr/>
          <p:nvPr/>
        </p:nvSpPr>
        <p:spPr>
          <a:xfrm flipH="false" flipV="false" rot="0">
            <a:off x="4581823" y="6291463"/>
            <a:ext cx="1205050" cy="1290549"/>
          </a:xfrm>
          <a:custGeom>
            <a:avLst/>
            <a:gdLst/>
            <a:ahLst/>
            <a:cxnLst/>
            <a:rect r="r" b="b" t="t" l="l"/>
            <a:pathLst>
              <a:path h="1290549" w="1205050">
                <a:moveTo>
                  <a:pt x="0" y="0"/>
                </a:moveTo>
                <a:lnTo>
                  <a:pt x="1205050" y="0"/>
                </a:lnTo>
                <a:lnTo>
                  <a:pt x="1205050" y="1290549"/>
                </a:lnTo>
                <a:lnTo>
                  <a:pt x="0" y="129054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33" id="33"/>
          <p:cNvSpPr/>
          <p:nvPr/>
        </p:nvSpPr>
        <p:spPr>
          <a:xfrm flipH="false" flipV="false" rot="0">
            <a:off x="7340021" y="4349698"/>
            <a:ext cx="1220713" cy="1158152"/>
          </a:xfrm>
          <a:custGeom>
            <a:avLst/>
            <a:gdLst/>
            <a:ahLst/>
            <a:cxnLst/>
            <a:rect r="r" b="b" t="t" l="l"/>
            <a:pathLst>
              <a:path h="1158152" w="1220713">
                <a:moveTo>
                  <a:pt x="0" y="0"/>
                </a:moveTo>
                <a:lnTo>
                  <a:pt x="1220714" y="0"/>
                </a:lnTo>
                <a:lnTo>
                  <a:pt x="1220714" y="1158152"/>
                </a:lnTo>
                <a:lnTo>
                  <a:pt x="0" y="115815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34" id="34"/>
          <p:cNvSpPr/>
          <p:nvPr/>
        </p:nvSpPr>
        <p:spPr>
          <a:xfrm flipH="false" flipV="false" rot="0">
            <a:off x="16027273" y="6376329"/>
            <a:ext cx="927322" cy="974846"/>
          </a:xfrm>
          <a:custGeom>
            <a:avLst/>
            <a:gdLst/>
            <a:ahLst/>
            <a:cxnLst/>
            <a:rect r="r" b="b" t="t" l="l"/>
            <a:pathLst>
              <a:path h="974846" w="927322">
                <a:moveTo>
                  <a:pt x="0" y="0"/>
                </a:moveTo>
                <a:lnTo>
                  <a:pt x="927322" y="0"/>
                </a:lnTo>
                <a:lnTo>
                  <a:pt x="927322" y="974845"/>
                </a:lnTo>
                <a:lnTo>
                  <a:pt x="0" y="974845"/>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35" id="35"/>
          <p:cNvSpPr txBox="true"/>
          <p:nvPr/>
        </p:nvSpPr>
        <p:spPr>
          <a:xfrm rot="0">
            <a:off x="1028700" y="6093793"/>
            <a:ext cx="2535062" cy="367665"/>
          </a:xfrm>
          <a:prstGeom prst="rect">
            <a:avLst/>
          </a:prstGeom>
        </p:spPr>
        <p:txBody>
          <a:bodyPr anchor="t" rtlCol="false" tIns="0" lIns="0" bIns="0" rIns="0">
            <a:spAutoFit/>
          </a:bodyPr>
          <a:lstStyle/>
          <a:p>
            <a:pPr algn="ctr">
              <a:lnSpc>
                <a:spcPts val="2760"/>
              </a:lnSpc>
            </a:pPr>
            <a:r>
              <a:rPr lang="en-US" sz="2400">
                <a:solidFill>
                  <a:srgbClr val="0028BF"/>
                </a:solidFill>
                <a:latin typeface="Poppins Bold"/>
                <a:ea typeface="Poppins Bold"/>
                <a:cs typeface="Poppins Bold"/>
                <a:sym typeface="Poppins Bold"/>
              </a:rPr>
              <a:t>Software</a:t>
            </a:r>
          </a:p>
        </p:txBody>
      </p:sp>
      <p:sp>
        <p:nvSpPr>
          <p:cNvPr name="TextBox 36" id="36"/>
          <p:cNvSpPr txBox="true"/>
          <p:nvPr/>
        </p:nvSpPr>
        <p:spPr>
          <a:xfrm rot="0">
            <a:off x="4033573" y="8009767"/>
            <a:ext cx="2298447" cy="369768"/>
          </a:xfrm>
          <a:prstGeom prst="rect">
            <a:avLst/>
          </a:prstGeom>
        </p:spPr>
        <p:txBody>
          <a:bodyPr anchor="t" rtlCol="false" tIns="0" lIns="0" bIns="0" rIns="0">
            <a:spAutoFit/>
          </a:bodyPr>
          <a:lstStyle/>
          <a:p>
            <a:pPr algn="ctr" marL="0" indent="0" lvl="0">
              <a:lnSpc>
                <a:spcPts val="2760"/>
              </a:lnSpc>
              <a:spcBef>
                <a:spcPct val="0"/>
              </a:spcBef>
            </a:pPr>
            <a:r>
              <a:rPr lang="en-US" sz="2400">
                <a:solidFill>
                  <a:srgbClr val="0028BF"/>
                </a:solidFill>
                <a:latin typeface="Poppins Bold"/>
                <a:ea typeface="Poppins Bold"/>
                <a:cs typeface="Poppins Bold"/>
                <a:sym typeface="Poppins Bold"/>
              </a:rPr>
              <a:t>Book Label</a:t>
            </a:r>
          </a:p>
        </p:txBody>
      </p:sp>
      <p:sp>
        <p:nvSpPr>
          <p:cNvPr name="TextBox 37" id="37"/>
          <p:cNvSpPr txBox="true"/>
          <p:nvPr/>
        </p:nvSpPr>
        <p:spPr>
          <a:xfrm rot="0">
            <a:off x="6804934" y="6101817"/>
            <a:ext cx="2298447" cy="714770"/>
          </a:xfrm>
          <a:prstGeom prst="rect">
            <a:avLst/>
          </a:prstGeom>
        </p:spPr>
        <p:txBody>
          <a:bodyPr anchor="t" rtlCol="false" tIns="0" lIns="0" bIns="0" rIns="0">
            <a:spAutoFit/>
          </a:bodyPr>
          <a:lstStyle/>
          <a:p>
            <a:pPr algn="ctr" marL="0" indent="0" lvl="0">
              <a:lnSpc>
                <a:spcPts val="2760"/>
              </a:lnSpc>
              <a:spcBef>
                <a:spcPct val="0"/>
              </a:spcBef>
            </a:pPr>
            <a:r>
              <a:rPr lang="en-US" sz="2400">
                <a:solidFill>
                  <a:srgbClr val="0028BF"/>
                </a:solidFill>
                <a:latin typeface="Poppins Bold"/>
                <a:ea typeface="Poppins Bold"/>
                <a:cs typeface="Poppins Bold"/>
                <a:sym typeface="Poppins Bold"/>
              </a:rPr>
              <a:t>Loaner / Return Kit</a:t>
            </a:r>
          </a:p>
        </p:txBody>
      </p:sp>
      <p:sp>
        <p:nvSpPr>
          <p:cNvPr name="TextBox 38" id="38"/>
          <p:cNvSpPr txBox="true"/>
          <p:nvPr/>
        </p:nvSpPr>
        <p:spPr>
          <a:xfrm rot="0">
            <a:off x="9689976" y="8009767"/>
            <a:ext cx="2298447" cy="369768"/>
          </a:xfrm>
          <a:prstGeom prst="rect">
            <a:avLst/>
          </a:prstGeom>
        </p:spPr>
        <p:txBody>
          <a:bodyPr anchor="t" rtlCol="false" tIns="0" lIns="0" bIns="0" rIns="0">
            <a:spAutoFit/>
          </a:bodyPr>
          <a:lstStyle/>
          <a:p>
            <a:pPr algn="ctr" marL="0" indent="0" lvl="0">
              <a:lnSpc>
                <a:spcPts val="2760"/>
              </a:lnSpc>
              <a:spcBef>
                <a:spcPct val="0"/>
              </a:spcBef>
            </a:pPr>
            <a:r>
              <a:rPr lang="en-US" sz="2400">
                <a:solidFill>
                  <a:srgbClr val="0028BF"/>
                </a:solidFill>
                <a:latin typeface="Poppins Bold"/>
                <a:ea typeface="Poppins Bold"/>
                <a:cs typeface="Poppins Bold"/>
                <a:sym typeface="Poppins Bold"/>
              </a:rPr>
              <a:t>Security Gate</a:t>
            </a:r>
          </a:p>
        </p:txBody>
      </p:sp>
      <p:sp>
        <p:nvSpPr>
          <p:cNvPr name="TextBox 39" id="39"/>
          <p:cNvSpPr txBox="true"/>
          <p:nvPr/>
        </p:nvSpPr>
        <p:spPr>
          <a:xfrm rot="0">
            <a:off x="12458234" y="6101817"/>
            <a:ext cx="2298447" cy="714770"/>
          </a:xfrm>
          <a:prstGeom prst="rect">
            <a:avLst/>
          </a:prstGeom>
        </p:spPr>
        <p:txBody>
          <a:bodyPr anchor="t" rtlCol="false" tIns="0" lIns="0" bIns="0" rIns="0">
            <a:spAutoFit/>
          </a:bodyPr>
          <a:lstStyle/>
          <a:p>
            <a:pPr algn="ctr" marL="0" indent="0" lvl="0">
              <a:lnSpc>
                <a:spcPts val="2760"/>
              </a:lnSpc>
              <a:spcBef>
                <a:spcPct val="0"/>
              </a:spcBef>
            </a:pPr>
            <a:r>
              <a:rPr lang="en-US" sz="2400">
                <a:solidFill>
                  <a:srgbClr val="0028BF"/>
                </a:solidFill>
                <a:latin typeface="Poppins Bold"/>
                <a:ea typeface="Poppins Bold"/>
                <a:cs typeface="Poppins Bold"/>
                <a:sym typeface="Poppins Bold"/>
              </a:rPr>
              <a:t>Kendi Kendine Kontrol</a:t>
            </a:r>
          </a:p>
        </p:txBody>
      </p:sp>
      <p:sp>
        <p:nvSpPr>
          <p:cNvPr name="TextBox 40" id="40"/>
          <p:cNvSpPr txBox="true"/>
          <p:nvPr/>
        </p:nvSpPr>
        <p:spPr>
          <a:xfrm rot="0">
            <a:off x="403363" y="1003658"/>
            <a:ext cx="6263649"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HARDWARE COMPONENTS</a:t>
            </a:r>
          </a:p>
        </p:txBody>
      </p:sp>
      <p:sp>
        <p:nvSpPr>
          <p:cNvPr name="TextBox 41" id="41"/>
          <p:cNvSpPr txBox="true"/>
          <p:nvPr/>
        </p:nvSpPr>
        <p:spPr>
          <a:xfrm rot="0">
            <a:off x="15341711" y="8009767"/>
            <a:ext cx="2298447" cy="714770"/>
          </a:xfrm>
          <a:prstGeom prst="rect">
            <a:avLst/>
          </a:prstGeom>
        </p:spPr>
        <p:txBody>
          <a:bodyPr anchor="t" rtlCol="false" tIns="0" lIns="0" bIns="0" rIns="0">
            <a:spAutoFit/>
          </a:bodyPr>
          <a:lstStyle/>
          <a:p>
            <a:pPr algn="ctr" marL="0" indent="0" lvl="0">
              <a:lnSpc>
                <a:spcPts val="2760"/>
              </a:lnSpc>
              <a:spcBef>
                <a:spcPct val="0"/>
              </a:spcBef>
            </a:pPr>
            <a:r>
              <a:rPr lang="en-US" sz="2400">
                <a:solidFill>
                  <a:srgbClr val="0028BF"/>
                </a:solidFill>
                <a:latin typeface="Poppins Bold"/>
                <a:ea typeface="Poppins Bold"/>
                <a:cs typeface="Poppins Bold"/>
                <a:sym typeface="Poppins Bold"/>
              </a:rPr>
              <a:t>Hand Terminal</a:t>
            </a:r>
          </a:p>
        </p:txBody>
      </p:sp>
      <p:sp>
        <p:nvSpPr>
          <p:cNvPr name="Freeform 42" id="42"/>
          <p:cNvSpPr/>
          <p:nvPr/>
        </p:nvSpPr>
        <p:spPr>
          <a:xfrm flipH="false" flipV="false" rot="5400000">
            <a:off x="16681689"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2700000">
            <a:off x="13497477" y="5867191"/>
            <a:ext cx="2661356" cy="3658034"/>
            <a:chOff x="0" y="0"/>
            <a:chExt cx="556611" cy="765062"/>
          </a:xfrm>
        </p:grpSpPr>
        <p:sp>
          <p:nvSpPr>
            <p:cNvPr name="Freeform 3" id="3"/>
            <p:cNvSpPr/>
            <p:nvPr/>
          </p:nvSpPr>
          <p:spPr>
            <a:xfrm flipH="false" flipV="false" rot="0">
              <a:off x="0" y="0"/>
              <a:ext cx="556611" cy="765061"/>
            </a:xfrm>
            <a:custGeom>
              <a:avLst/>
              <a:gdLst/>
              <a:ahLst/>
              <a:cxnLst/>
              <a:rect r="r" b="b" t="t" l="l"/>
              <a:pathLst>
                <a:path h="765061" w="556611">
                  <a:moveTo>
                    <a:pt x="148360" y="0"/>
                  </a:moveTo>
                  <a:lnTo>
                    <a:pt x="408251" y="0"/>
                  </a:lnTo>
                  <a:cubicBezTo>
                    <a:pt x="490188" y="0"/>
                    <a:pt x="556611" y="66423"/>
                    <a:pt x="556611" y="148360"/>
                  </a:cubicBezTo>
                  <a:lnTo>
                    <a:pt x="556611" y="616702"/>
                  </a:lnTo>
                  <a:cubicBezTo>
                    <a:pt x="556611" y="656049"/>
                    <a:pt x="540980" y="693785"/>
                    <a:pt x="513157" y="721608"/>
                  </a:cubicBezTo>
                  <a:cubicBezTo>
                    <a:pt x="485334" y="749431"/>
                    <a:pt x="447599" y="765061"/>
                    <a:pt x="408251" y="765061"/>
                  </a:cubicBezTo>
                  <a:lnTo>
                    <a:pt x="148360" y="765061"/>
                  </a:lnTo>
                  <a:cubicBezTo>
                    <a:pt x="109012" y="765061"/>
                    <a:pt x="71276" y="749431"/>
                    <a:pt x="43454" y="721608"/>
                  </a:cubicBezTo>
                  <a:cubicBezTo>
                    <a:pt x="15631" y="693785"/>
                    <a:pt x="0" y="656049"/>
                    <a:pt x="0" y="616702"/>
                  </a:cubicBezTo>
                  <a:lnTo>
                    <a:pt x="0" y="148360"/>
                  </a:lnTo>
                  <a:cubicBezTo>
                    <a:pt x="0" y="109012"/>
                    <a:pt x="15631" y="71276"/>
                    <a:pt x="43454" y="43454"/>
                  </a:cubicBezTo>
                  <a:cubicBezTo>
                    <a:pt x="71276" y="15631"/>
                    <a:pt x="109012" y="0"/>
                    <a:pt x="148360" y="0"/>
                  </a:cubicBezTo>
                  <a:close/>
                </a:path>
              </a:pathLst>
            </a:custGeom>
            <a:solidFill>
              <a:srgbClr val="CDD6FF">
                <a:alpha val="29804"/>
              </a:srgbClr>
            </a:solidFill>
          </p:spPr>
        </p:sp>
        <p:sp>
          <p:nvSpPr>
            <p:cNvPr name="TextBox 4" id="4"/>
            <p:cNvSpPr txBox="true"/>
            <p:nvPr/>
          </p:nvSpPr>
          <p:spPr>
            <a:xfrm>
              <a:off x="0" y="0"/>
              <a:ext cx="556611" cy="765062"/>
            </a:xfrm>
            <a:prstGeom prst="rect">
              <a:avLst/>
            </a:prstGeom>
          </p:spPr>
          <p:txBody>
            <a:bodyPr anchor="ctr" rtlCol="false" tIns="50800" lIns="50800" bIns="50800" rIns="50800"/>
            <a:lstStyle/>
            <a:p>
              <a:pPr algn="ctr">
                <a:lnSpc>
                  <a:spcPts val="2520"/>
                </a:lnSpc>
              </a:pPr>
            </a:p>
          </p:txBody>
        </p:sp>
      </p:grpSp>
      <p:grpSp>
        <p:nvGrpSpPr>
          <p:cNvPr name="Group 5" id="5"/>
          <p:cNvGrpSpPr/>
          <p:nvPr/>
        </p:nvGrpSpPr>
        <p:grpSpPr>
          <a:xfrm rot="0">
            <a:off x="9723562" y="2211894"/>
            <a:ext cx="5740703" cy="5932850"/>
            <a:chOff x="0" y="0"/>
            <a:chExt cx="6362700" cy="6575666"/>
          </a:xfrm>
        </p:grpSpPr>
        <p:sp>
          <p:nvSpPr>
            <p:cNvPr name="Freeform 6" id="6"/>
            <p:cNvSpPr/>
            <p:nvPr/>
          </p:nvSpPr>
          <p:spPr>
            <a:xfrm flipH="false" flipV="false" rot="0">
              <a:off x="6350" y="6350"/>
              <a:ext cx="6350013" cy="6562979"/>
            </a:xfrm>
            <a:custGeom>
              <a:avLst/>
              <a:gdLst/>
              <a:ahLst/>
              <a:cxnLst/>
              <a:rect r="r" b="b" t="t" l="l"/>
              <a:pathLst>
                <a:path h="6562979" w="6350013">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3" y="484594"/>
                    <a:pt x="6350013" y="1082383"/>
                  </a:cubicBezTo>
                  <a:lnTo>
                    <a:pt x="6350013" y="5480583"/>
                  </a:lnTo>
                  <a:close/>
                </a:path>
              </a:pathLst>
            </a:custGeom>
            <a:blipFill>
              <a:blip r:embed="rId2"/>
              <a:stretch>
                <a:fillRect l="-27129" t="0" r="-27129" b="0"/>
              </a:stretch>
            </a:blipFill>
          </p:spPr>
        </p:sp>
      </p:grpSp>
      <p:sp>
        <p:nvSpPr>
          <p:cNvPr name="AutoShape 7" id="7"/>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8" id="8"/>
          <p:cNvSpPr/>
          <p:nvPr/>
        </p:nvSpPr>
        <p:spPr>
          <a:xfrm rot="0">
            <a:off x="0" y="0"/>
            <a:ext cx="18288000" cy="1457325"/>
          </a:xfrm>
          <a:prstGeom prst="rect">
            <a:avLst/>
          </a:prstGeom>
          <a:solidFill>
            <a:srgbClr val="0A93C3"/>
          </a:solidFill>
        </p:spPr>
      </p:sp>
      <p:sp>
        <p:nvSpPr>
          <p:cNvPr name="AutoShape 9" id="9"/>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Freeform 10" id="10"/>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3"/>
            <a:stretch>
              <a:fillRect l="-37427" t="-110304" r="-37812" b="-100993"/>
            </a:stretch>
          </a:blipFill>
        </p:spPr>
      </p:sp>
      <p:sp>
        <p:nvSpPr>
          <p:cNvPr name="TextBox 11" id="11"/>
          <p:cNvSpPr txBox="true"/>
          <p:nvPr/>
        </p:nvSpPr>
        <p:spPr>
          <a:xfrm rot="0">
            <a:off x="1028700" y="4039756"/>
            <a:ext cx="7544578" cy="4465320"/>
          </a:xfrm>
          <a:prstGeom prst="rect">
            <a:avLst/>
          </a:prstGeom>
        </p:spPr>
        <p:txBody>
          <a:bodyPr anchor="t" rtlCol="false" tIns="0" lIns="0" bIns="0" rIns="0">
            <a:spAutoFit/>
          </a:bodyPr>
          <a:lstStyle/>
          <a:p>
            <a:pPr algn="l" marL="906780" indent="-453390" lvl="1">
              <a:lnSpc>
                <a:spcPts val="5880"/>
              </a:lnSpc>
              <a:buFont typeface="Arial"/>
              <a:buChar char="•"/>
            </a:pPr>
            <a:r>
              <a:rPr lang="en-US" sz="4200">
                <a:solidFill>
                  <a:srgbClr val="0028BF"/>
                </a:solidFill>
                <a:latin typeface="Poppins"/>
                <a:ea typeface="Poppins"/>
                <a:cs typeface="Poppins"/>
                <a:sym typeface="Poppins"/>
              </a:rPr>
              <a:t>Concealable</a:t>
            </a:r>
          </a:p>
          <a:p>
            <a:pPr algn="l" marL="906780" indent="-453390" lvl="1">
              <a:lnSpc>
                <a:spcPts val="5880"/>
              </a:lnSpc>
              <a:buFont typeface="Arial"/>
              <a:buChar char="•"/>
            </a:pPr>
            <a:r>
              <a:rPr lang="en-US" sz="4200">
                <a:solidFill>
                  <a:srgbClr val="0028BF"/>
                </a:solidFill>
                <a:latin typeface="Poppins"/>
                <a:ea typeface="Poppins"/>
                <a:cs typeface="Poppins"/>
                <a:sym typeface="Poppins"/>
              </a:rPr>
              <a:t>Double side adhesive</a:t>
            </a:r>
          </a:p>
          <a:p>
            <a:pPr algn="l" marL="906780" indent="-453390" lvl="1">
              <a:lnSpc>
                <a:spcPts val="5880"/>
              </a:lnSpc>
              <a:buFont typeface="Arial"/>
              <a:buChar char="•"/>
            </a:pPr>
            <a:r>
              <a:rPr lang="en-US" sz="4200">
                <a:solidFill>
                  <a:srgbClr val="0028BF"/>
                </a:solidFill>
                <a:latin typeface="Poppins"/>
                <a:ea typeface="Poppins"/>
                <a:cs typeface="Poppins"/>
                <a:sym typeface="Poppins"/>
              </a:rPr>
              <a:t>2m - 4m reading distance</a:t>
            </a:r>
          </a:p>
          <a:p>
            <a:pPr algn="l" marL="906780" indent="-453390" lvl="1">
              <a:lnSpc>
                <a:spcPts val="5880"/>
              </a:lnSpc>
              <a:buFont typeface="Arial"/>
              <a:buChar char="•"/>
            </a:pPr>
            <a:r>
              <a:rPr lang="en-US" sz="4200">
                <a:solidFill>
                  <a:srgbClr val="0028BF"/>
                </a:solidFill>
                <a:latin typeface="Poppins"/>
                <a:ea typeface="Poppins"/>
                <a:cs typeface="Poppins"/>
                <a:sym typeface="Poppins"/>
              </a:rPr>
              <a:t>Special antenna design</a:t>
            </a:r>
          </a:p>
          <a:p>
            <a:pPr algn="l">
              <a:lnSpc>
                <a:spcPts val="5880"/>
              </a:lnSpc>
            </a:pPr>
          </a:p>
        </p:txBody>
      </p:sp>
      <p:sp>
        <p:nvSpPr>
          <p:cNvPr name="TextBox 12" id="12"/>
          <p:cNvSpPr txBox="true"/>
          <p:nvPr/>
        </p:nvSpPr>
        <p:spPr>
          <a:xfrm rot="0">
            <a:off x="541285" y="1003658"/>
            <a:ext cx="557503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BOOK LABEL</a:t>
            </a:r>
          </a:p>
        </p:txBody>
      </p:sp>
      <p:sp>
        <p:nvSpPr>
          <p:cNvPr name="Freeform 13" id="13"/>
          <p:cNvSpPr/>
          <p:nvPr/>
        </p:nvSpPr>
        <p:spPr>
          <a:xfrm flipH="false" flipV="false" rot="5400000">
            <a:off x="16681689"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19107" y="2608346"/>
            <a:ext cx="6541152" cy="11817244"/>
            <a:chOff x="0" y="0"/>
            <a:chExt cx="3514890" cy="6350000"/>
          </a:xfrm>
        </p:grpSpPr>
        <p:sp>
          <p:nvSpPr>
            <p:cNvPr name="Freeform 3" id="3"/>
            <p:cNvSpPr/>
            <p:nvPr/>
          </p:nvSpPr>
          <p:spPr>
            <a:xfrm flipH="false" flipV="false" rot="0">
              <a:off x="0" y="0"/>
              <a:ext cx="3514890" cy="6350000"/>
            </a:xfrm>
            <a:custGeom>
              <a:avLst/>
              <a:gdLst/>
              <a:ahLst/>
              <a:cxnLst/>
              <a:rect r="r" b="b" t="t" l="l"/>
              <a:pathLst>
                <a:path h="6350000" w="3514890">
                  <a:moveTo>
                    <a:pt x="3514890" y="0"/>
                  </a:moveTo>
                  <a:lnTo>
                    <a:pt x="3514890" y="6350000"/>
                  </a:lnTo>
                  <a:lnTo>
                    <a:pt x="2337740" y="6350000"/>
                  </a:lnTo>
                  <a:lnTo>
                    <a:pt x="2337740" y="4451629"/>
                  </a:lnTo>
                  <a:lnTo>
                    <a:pt x="1077671" y="4451629"/>
                  </a:lnTo>
                  <a:lnTo>
                    <a:pt x="1077671" y="6350000"/>
                  </a:lnTo>
                  <a:lnTo>
                    <a:pt x="0" y="6350000"/>
                  </a:lnTo>
                  <a:lnTo>
                    <a:pt x="0" y="711264"/>
                  </a:lnTo>
                  <a:lnTo>
                    <a:pt x="3514890" y="0"/>
                  </a:lnTo>
                  <a:close/>
                </a:path>
              </a:pathLst>
            </a:custGeom>
            <a:blipFill>
              <a:blip r:embed="rId2"/>
              <a:stretch>
                <a:fillRect l="-85579" t="0" r="-85579" b="0"/>
              </a:stretch>
            </a:blipFill>
          </p:spPr>
        </p:sp>
      </p:grpSp>
      <p:grpSp>
        <p:nvGrpSpPr>
          <p:cNvPr name="Group 4" id="4"/>
          <p:cNvGrpSpPr/>
          <p:nvPr/>
        </p:nvGrpSpPr>
        <p:grpSpPr>
          <a:xfrm rot="-5400000">
            <a:off x="-4475695" y="8574430"/>
            <a:ext cx="11008790" cy="11187828"/>
            <a:chOff x="0" y="0"/>
            <a:chExt cx="536495" cy="545220"/>
          </a:xfrm>
        </p:grpSpPr>
        <p:sp>
          <p:nvSpPr>
            <p:cNvPr name="Freeform 5" id="5"/>
            <p:cNvSpPr/>
            <p:nvPr/>
          </p:nvSpPr>
          <p:spPr>
            <a:xfrm flipH="false" flipV="false" rot="0">
              <a:off x="0" y="0"/>
              <a:ext cx="536495" cy="545220"/>
            </a:xfrm>
            <a:custGeom>
              <a:avLst/>
              <a:gdLst/>
              <a:ahLst/>
              <a:cxnLst/>
              <a:rect r="r" b="b" t="t" l="l"/>
              <a:pathLst>
                <a:path h="545220" w="536495">
                  <a:moveTo>
                    <a:pt x="333295" y="0"/>
                  </a:moveTo>
                  <a:lnTo>
                    <a:pt x="0" y="0"/>
                  </a:lnTo>
                  <a:lnTo>
                    <a:pt x="0" y="545220"/>
                  </a:lnTo>
                  <a:lnTo>
                    <a:pt x="333295" y="545220"/>
                  </a:lnTo>
                  <a:lnTo>
                    <a:pt x="536495" y="272610"/>
                  </a:lnTo>
                  <a:lnTo>
                    <a:pt x="333295" y="0"/>
                  </a:lnTo>
                  <a:close/>
                </a:path>
              </a:pathLst>
            </a:custGeom>
            <a:solidFill>
              <a:srgbClr val="0028BF"/>
            </a:solidFill>
            <a:ln cap="sq">
              <a:noFill/>
              <a:prstDash val="solid"/>
              <a:miter/>
            </a:ln>
          </p:spPr>
        </p:sp>
        <p:sp>
          <p:nvSpPr>
            <p:cNvPr name="TextBox 6" id="6"/>
            <p:cNvSpPr txBox="true"/>
            <p:nvPr/>
          </p:nvSpPr>
          <p:spPr>
            <a:xfrm>
              <a:off x="0" y="-38100"/>
              <a:ext cx="422195" cy="583320"/>
            </a:xfrm>
            <a:prstGeom prst="rect">
              <a:avLst/>
            </a:prstGeom>
          </p:spPr>
          <p:txBody>
            <a:bodyPr anchor="ctr" rtlCol="false" tIns="50800" lIns="50800" bIns="50800" rIns="50800"/>
            <a:lstStyle/>
            <a:p>
              <a:pPr algn="ctr" marL="0" indent="0" lvl="0">
                <a:lnSpc>
                  <a:spcPts val="2659"/>
                </a:lnSpc>
                <a:spcBef>
                  <a:spcPct val="0"/>
                </a:spcBef>
              </a:pPr>
            </a:p>
          </p:txBody>
        </p:sp>
      </p:grpSp>
      <p:sp>
        <p:nvSpPr>
          <p:cNvPr name="TextBox 7" id="7"/>
          <p:cNvSpPr txBox="true"/>
          <p:nvPr/>
        </p:nvSpPr>
        <p:spPr>
          <a:xfrm rot="0">
            <a:off x="8897574" y="4873673"/>
            <a:ext cx="8361726" cy="1841754"/>
          </a:xfrm>
          <a:prstGeom prst="rect">
            <a:avLst/>
          </a:prstGeom>
        </p:spPr>
        <p:txBody>
          <a:bodyPr anchor="t" rtlCol="false" tIns="0" lIns="0" bIns="0" rIns="0">
            <a:spAutoFit/>
          </a:bodyPr>
          <a:lstStyle/>
          <a:p>
            <a:pPr algn="l" marL="906780" indent="-453390" lvl="1">
              <a:lnSpc>
                <a:spcPts val="4788"/>
              </a:lnSpc>
              <a:buFont typeface="Arial"/>
              <a:buChar char="•"/>
            </a:pPr>
            <a:r>
              <a:rPr lang="en-US" sz="4200">
                <a:solidFill>
                  <a:srgbClr val="0028BF"/>
                </a:solidFill>
                <a:latin typeface="Poppins"/>
                <a:ea typeface="Poppins"/>
                <a:cs typeface="Poppins"/>
                <a:sym typeface="Poppins"/>
              </a:rPr>
              <a:t>RFID Tag Matching</a:t>
            </a:r>
          </a:p>
          <a:p>
            <a:pPr algn="l" marL="906780" indent="-453390" lvl="1">
              <a:lnSpc>
                <a:spcPts val="4788"/>
              </a:lnSpc>
              <a:buFont typeface="Arial"/>
              <a:buChar char="•"/>
            </a:pPr>
            <a:r>
              <a:rPr lang="en-US" sz="4200">
                <a:solidFill>
                  <a:srgbClr val="0028BF"/>
                </a:solidFill>
                <a:latin typeface="Poppins"/>
                <a:ea typeface="Poppins"/>
                <a:cs typeface="Poppins"/>
                <a:sym typeface="Poppins"/>
              </a:rPr>
              <a:t>RFID Label Cleaning</a:t>
            </a:r>
          </a:p>
          <a:p>
            <a:pPr algn="l" marL="906780" indent="-453390" lvl="1">
              <a:lnSpc>
                <a:spcPts val="4788"/>
              </a:lnSpc>
              <a:buFont typeface="Arial"/>
              <a:buChar char="•"/>
            </a:pPr>
            <a:r>
              <a:rPr lang="en-US" sz="4200">
                <a:solidFill>
                  <a:srgbClr val="0028BF"/>
                </a:solidFill>
                <a:latin typeface="Poppins"/>
                <a:ea typeface="Poppins"/>
                <a:cs typeface="Poppins"/>
                <a:sym typeface="Poppins"/>
              </a:rPr>
              <a:t>RFID Tag Killing</a:t>
            </a:r>
          </a:p>
        </p:txBody>
      </p:sp>
      <p:sp>
        <p:nvSpPr>
          <p:cNvPr name="AutoShape 8" id="8"/>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9" id="9"/>
          <p:cNvSpPr/>
          <p:nvPr/>
        </p:nvSpPr>
        <p:spPr>
          <a:xfrm rot="0">
            <a:off x="0" y="0"/>
            <a:ext cx="18288000" cy="1457325"/>
          </a:xfrm>
          <a:prstGeom prst="rect">
            <a:avLst/>
          </a:prstGeom>
          <a:solidFill>
            <a:srgbClr val="0A93C3"/>
          </a:solidFill>
        </p:spPr>
      </p:sp>
      <p:sp>
        <p:nvSpPr>
          <p:cNvPr name="AutoShape 10" id="10"/>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TextBox 11" id="11"/>
          <p:cNvSpPr txBox="true"/>
          <p:nvPr/>
        </p:nvSpPr>
        <p:spPr>
          <a:xfrm rot="0">
            <a:off x="541285" y="1003658"/>
            <a:ext cx="557503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MATCHING MODULE</a:t>
            </a:r>
          </a:p>
        </p:txBody>
      </p:sp>
      <p:sp>
        <p:nvSpPr>
          <p:cNvPr name="Freeform 12" id="12"/>
          <p:cNvSpPr/>
          <p:nvPr/>
        </p:nvSpPr>
        <p:spPr>
          <a:xfrm flipH="false" flipV="false" rot="5400000">
            <a:off x="16681689"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3" id="13"/>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5"/>
            <a:stretch>
              <a:fillRect l="-37427" t="-110304" r="-37812" b="-100993"/>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9867732" y="2539425"/>
            <a:ext cx="6498274" cy="6498274"/>
            <a:chOff x="0" y="0"/>
            <a:chExt cx="8916670" cy="8916670"/>
          </a:xfrm>
        </p:grpSpPr>
        <p:sp>
          <p:nvSpPr>
            <p:cNvPr name="Freeform 3" id="3"/>
            <p:cNvSpPr/>
            <p:nvPr/>
          </p:nvSpPr>
          <p:spPr>
            <a:xfrm flipH="false" flipV="false" rot="0">
              <a:off x="6350" y="6350"/>
              <a:ext cx="8903970" cy="8903970"/>
            </a:xfrm>
            <a:custGeom>
              <a:avLst/>
              <a:gdLst/>
              <a:ahLst/>
              <a:cxnLst/>
              <a:rect r="r" b="b" t="t" l="l"/>
              <a:pathLst>
                <a:path h="8903970" w="8903970">
                  <a:moveTo>
                    <a:pt x="4451350" y="8903970"/>
                  </a:moveTo>
                  <a:cubicBezTo>
                    <a:pt x="1997710" y="8903970"/>
                    <a:pt x="0" y="6906260"/>
                    <a:pt x="0" y="4451350"/>
                  </a:cubicBezTo>
                  <a:cubicBezTo>
                    <a:pt x="0" y="1996440"/>
                    <a:pt x="1997710" y="0"/>
                    <a:pt x="4451350" y="0"/>
                  </a:cubicBezTo>
                  <a:cubicBezTo>
                    <a:pt x="6904990" y="0"/>
                    <a:pt x="8903970" y="1997710"/>
                    <a:pt x="8903970" y="4451350"/>
                  </a:cubicBezTo>
                  <a:cubicBezTo>
                    <a:pt x="8903970" y="6904990"/>
                    <a:pt x="6906260" y="8903970"/>
                    <a:pt x="4451350" y="8903970"/>
                  </a:cubicBezTo>
                  <a:close/>
                  <a:moveTo>
                    <a:pt x="4451350" y="19050"/>
                  </a:moveTo>
                  <a:cubicBezTo>
                    <a:pt x="2007870" y="19050"/>
                    <a:pt x="19050" y="2007870"/>
                    <a:pt x="19050" y="4451350"/>
                  </a:cubicBezTo>
                  <a:cubicBezTo>
                    <a:pt x="19050" y="6894830"/>
                    <a:pt x="2007870" y="8883650"/>
                    <a:pt x="4451350" y="8883650"/>
                  </a:cubicBezTo>
                  <a:cubicBezTo>
                    <a:pt x="6894830" y="8883650"/>
                    <a:pt x="8883650" y="6894830"/>
                    <a:pt x="8883650" y="4451350"/>
                  </a:cubicBezTo>
                  <a:cubicBezTo>
                    <a:pt x="8883650" y="2007870"/>
                    <a:pt x="6896100" y="19050"/>
                    <a:pt x="4451350" y="19050"/>
                  </a:cubicBezTo>
                  <a:close/>
                </a:path>
              </a:pathLst>
            </a:custGeom>
            <a:solidFill>
              <a:srgbClr val="1A1A1A"/>
            </a:solidFill>
          </p:spPr>
        </p:sp>
        <p:sp>
          <p:nvSpPr>
            <p:cNvPr name="Freeform 4" id="4"/>
            <p:cNvSpPr/>
            <p:nvPr/>
          </p:nvSpPr>
          <p:spPr>
            <a:xfrm flipH="false" flipV="false" rot="0">
              <a:off x="154940" y="154940"/>
              <a:ext cx="8605520" cy="8605520"/>
            </a:xfrm>
            <a:custGeom>
              <a:avLst/>
              <a:gdLst/>
              <a:ahLst/>
              <a:cxnLst/>
              <a:rect r="r" b="b" t="t" l="l"/>
              <a:pathLst>
                <a:path h="8605520" w="8605520">
                  <a:moveTo>
                    <a:pt x="8605520" y="4302760"/>
                  </a:moveTo>
                  <a:cubicBezTo>
                    <a:pt x="8605520" y="6678930"/>
                    <a:pt x="6678930" y="8605520"/>
                    <a:pt x="4302760" y="8605520"/>
                  </a:cubicBezTo>
                  <a:cubicBezTo>
                    <a:pt x="1926590" y="8605520"/>
                    <a:pt x="0" y="6680200"/>
                    <a:pt x="0" y="4302760"/>
                  </a:cubicBezTo>
                  <a:cubicBezTo>
                    <a:pt x="0" y="1925320"/>
                    <a:pt x="1926590" y="0"/>
                    <a:pt x="4302760" y="0"/>
                  </a:cubicBezTo>
                  <a:cubicBezTo>
                    <a:pt x="6678930" y="0"/>
                    <a:pt x="8605520" y="1926590"/>
                    <a:pt x="8605520" y="4302760"/>
                  </a:cubicBezTo>
                  <a:close/>
                </a:path>
              </a:pathLst>
            </a:custGeom>
            <a:blipFill>
              <a:blip r:embed="rId2"/>
              <a:stretch>
                <a:fillRect l="-35106" t="0" r="-35106" b="0"/>
              </a:stretch>
            </a:blipFill>
          </p:spPr>
        </p:sp>
      </p:grpSp>
      <p:sp>
        <p:nvSpPr>
          <p:cNvPr name="TextBox 5" id="5"/>
          <p:cNvSpPr txBox="true"/>
          <p:nvPr/>
        </p:nvSpPr>
        <p:spPr>
          <a:xfrm rot="0">
            <a:off x="1450602" y="3519325"/>
            <a:ext cx="6635085" cy="4519422"/>
          </a:xfrm>
          <a:prstGeom prst="rect">
            <a:avLst/>
          </a:prstGeom>
        </p:spPr>
        <p:txBody>
          <a:bodyPr anchor="t" rtlCol="false" tIns="0" lIns="0" bIns="0" rIns="0">
            <a:spAutoFit/>
          </a:bodyPr>
          <a:lstStyle/>
          <a:p>
            <a:pPr algn="l" marL="669296" indent="-334648" lvl="1">
              <a:lnSpc>
                <a:spcPts val="3534"/>
              </a:lnSpc>
              <a:buFont typeface="Arial"/>
              <a:buChar char="•"/>
            </a:pPr>
            <a:r>
              <a:rPr lang="en-US" sz="3100">
                <a:solidFill>
                  <a:srgbClr val="0028BF"/>
                </a:solidFill>
                <a:latin typeface="Poppins"/>
                <a:ea typeface="Poppins"/>
                <a:cs typeface="Poppins"/>
                <a:sym typeface="Poppins"/>
              </a:rPr>
              <a:t>Original design</a:t>
            </a:r>
          </a:p>
          <a:p>
            <a:pPr algn="l" marL="669296" indent="-334648" lvl="1">
              <a:lnSpc>
                <a:spcPts val="3534"/>
              </a:lnSpc>
              <a:buFont typeface="Arial"/>
              <a:buChar char="•"/>
            </a:pPr>
            <a:r>
              <a:rPr lang="en-US" sz="3100">
                <a:solidFill>
                  <a:srgbClr val="0028BF"/>
                </a:solidFill>
                <a:latin typeface="Poppins"/>
                <a:ea typeface="Poppins"/>
                <a:cs typeface="Poppins"/>
                <a:sym typeface="Poppins"/>
              </a:rPr>
              <a:t>Ability to read only the materials in the hopper thanks to linear reading</a:t>
            </a:r>
          </a:p>
          <a:p>
            <a:pPr algn="l" marL="669296" indent="-334648" lvl="1">
              <a:lnSpc>
                <a:spcPts val="3534"/>
              </a:lnSpc>
              <a:buFont typeface="Arial"/>
              <a:buChar char="•"/>
            </a:pPr>
            <a:r>
              <a:rPr lang="en-US" sz="3100">
                <a:solidFill>
                  <a:srgbClr val="0028BF"/>
                </a:solidFill>
                <a:latin typeface="Poppins"/>
                <a:ea typeface="Poppins"/>
                <a:cs typeface="Poppins"/>
                <a:sym typeface="Poppins"/>
              </a:rPr>
              <a:t>Ability to read up to 10 materials</a:t>
            </a:r>
          </a:p>
          <a:p>
            <a:pPr algn="l" marL="669296" indent="-334648" lvl="1">
              <a:lnSpc>
                <a:spcPts val="3534"/>
              </a:lnSpc>
              <a:buFont typeface="Arial"/>
              <a:buChar char="•"/>
            </a:pPr>
            <a:r>
              <a:rPr lang="en-US" sz="3100">
                <a:solidFill>
                  <a:srgbClr val="0028BF"/>
                </a:solidFill>
                <a:latin typeface="Poppins"/>
                <a:ea typeface="Poppins"/>
                <a:cs typeface="Poppins"/>
                <a:sym typeface="Poppins"/>
              </a:rPr>
              <a:t>Ability to take fast and accurate action</a:t>
            </a:r>
          </a:p>
          <a:p>
            <a:pPr algn="l" marL="669296" indent="-334648" lvl="1">
              <a:lnSpc>
                <a:spcPts val="3534"/>
              </a:lnSpc>
              <a:buFont typeface="Arial"/>
              <a:buChar char="•"/>
            </a:pPr>
            <a:r>
              <a:rPr lang="en-US" sz="3100">
                <a:solidFill>
                  <a:srgbClr val="0028BF"/>
                </a:solidFill>
                <a:latin typeface="Poppins"/>
                <a:ea typeface="Poppins"/>
                <a:cs typeface="Poppins"/>
                <a:sym typeface="Poppins"/>
              </a:rPr>
              <a:t>Label and material matching</a:t>
            </a:r>
          </a:p>
          <a:p>
            <a:pPr algn="l">
              <a:lnSpc>
                <a:spcPts val="3534"/>
              </a:lnSpc>
            </a:pPr>
          </a:p>
        </p:txBody>
      </p:sp>
      <p:sp>
        <p:nvSpPr>
          <p:cNvPr name="AutoShape 6" id="6"/>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7" id="7"/>
          <p:cNvSpPr/>
          <p:nvPr/>
        </p:nvSpPr>
        <p:spPr>
          <a:xfrm rot="0">
            <a:off x="0" y="0"/>
            <a:ext cx="18288000" cy="1457325"/>
          </a:xfrm>
          <a:prstGeom prst="rect">
            <a:avLst/>
          </a:prstGeom>
          <a:solidFill>
            <a:srgbClr val="0A93C3"/>
          </a:solidFill>
        </p:spPr>
      </p:sp>
      <p:sp>
        <p:nvSpPr>
          <p:cNvPr name="AutoShape 8" id="8"/>
          <p:cNvSpPr/>
          <p:nvPr/>
        </p:nvSpPr>
        <p:spPr>
          <a:xfrm>
            <a:off x="-1536078" y="1364973"/>
            <a:ext cx="9134638" cy="0"/>
          </a:xfrm>
          <a:prstGeom prst="line">
            <a:avLst/>
          </a:prstGeom>
          <a:ln cap="rnd" w="1038225">
            <a:solidFill>
              <a:srgbClr val="0029BF"/>
            </a:solidFill>
            <a:prstDash val="solid"/>
            <a:headEnd type="none" len="sm" w="sm"/>
            <a:tailEnd type="none" len="sm" w="sm"/>
          </a:ln>
        </p:spPr>
      </p:sp>
      <p:sp>
        <p:nvSpPr>
          <p:cNvPr name="TextBox 9" id="9"/>
          <p:cNvSpPr txBox="true"/>
          <p:nvPr/>
        </p:nvSpPr>
        <p:spPr>
          <a:xfrm rot="0">
            <a:off x="541285" y="1003658"/>
            <a:ext cx="6636920"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BORROW-RETURN MODULE</a:t>
            </a:r>
          </a:p>
        </p:txBody>
      </p:sp>
      <p:sp>
        <p:nvSpPr>
          <p:cNvPr name="Freeform 10" id="10"/>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3"/>
            <a:stretch>
              <a:fillRect l="-37427" t="-110304" r="-37812" b="-100993"/>
            </a:stretch>
          </a:blipFill>
        </p:spPr>
      </p:sp>
      <p:sp>
        <p:nvSpPr>
          <p:cNvPr name="Freeform 11" id="11"/>
          <p:cNvSpPr/>
          <p:nvPr/>
        </p:nvSpPr>
        <p:spPr>
          <a:xfrm flipH="false" flipV="false" rot="5400000">
            <a:off x="16681689"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16681689" y="8651078"/>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5400000">
            <a:off x="11204566" y="2213458"/>
            <a:ext cx="10959122" cy="11187828"/>
            <a:chOff x="0" y="0"/>
            <a:chExt cx="534075" cy="545220"/>
          </a:xfrm>
        </p:grpSpPr>
        <p:sp>
          <p:nvSpPr>
            <p:cNvPr name="Freeform 4" id="4"/>
            <p:cNvSpPr/>
            <p:nvPr/>
          </p:nvSpPr>
          <p:spPr>
            <a:xfrm flipH="false" flipV="false" rot="0">
              <a:off x="0" y="0"/>
              <a:ext cx="534075" cy="545220"/>
            </a:xfrm>
            <a:custGeom>
              <a:avLst/>
              <a:gdLst/>
              <a:ahLst/>
              <a:cxnLst/>
              <a:rect r="r" b="b" t="t" l="l"/>
              <a:pathLst>
                <a:path h="545220" w="534075">
                  <a:moveTo>
                    <a:pt x="330875" y="0"/>
                  </a:moveTo>
                  <a:lnTo>
                    <a:pt x="0" y="0"/>
                  </a:lnTo>
                  <a:lnTo>
                    <a:pt x="0" y="545220"/>
                  </a:lnTo>
                  <a:lnTo>
                    <a:pt x="330875" y="545220"/>
                  </a:lnTo>
                  <a:lnTo>
                    <a:pt x="534075" y="272610"/>
                  </a:lnTo>
                  <a:lnTo>
                    <a:pt x="330875" y="0"/>
                  </a:lnTo>
                  <a:close/>
                </a:path>
              </a:pathLst>
            </a:custGeom>
            <a:solidFill>
              <a:srgbClr val="000000">
                <a:alpha val="0"/>
              </a:srgbClr>
            </a:solidFill>
            <a:ln w="19050" cap="sq">
              <a:solidFill>
                <a:srgbClr val="CA3300"/>
              </a:solidFill>
              <a:prstDash val="solid"/>
              <a:miter/>
            </a:ln>
          </p:spPr>
        </p:sp>
        <p:sp>
          <p:nvSpPr>
            <p:cNvPr name="TextBox 5" id="5"/>
            <p:cNvSpPr txBox="true"/>
            <p:nvPr/>
          </p:nvSpPr>
          <p:spPr>
            <a:xfrm>
              <a:off x="0" y="-38100"/>
              <a:ext cx="419775" cy="58332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6" id="6"/>
          <p:cNvGrpSpPr/>
          <p:nvPr/>
        </p:nvGrpSpPr>
        <p:grpSpPr>
          <a:xfrm rot="-5400000">
            <a:off x="8398114" y="2959115"/>
            <a:ext cx="14356171" cy="14655769"/>
            <a:chOff x="0" y="0"/>
            <a:chExt cx="534075" cy="545220"/>
          </a:xfrm>
        </p:grpSpPr>
        <p:sp>
          <p:nvSpPr>
            <p:cNvPr name="Freeform 7" id="7"/>
            <p:cNvSpPr/>
            <p:nvPr/>
          </p:nvSpPr>
          <p:spPr>
            <a:xfrm flipH="false" flipV="false" rot="0">
              <a:off x="0" y="0"/>
              <a:ext cx="534075" cy="545220"/>
            </a:xfrm>
            <a:custGeom>
              <a:avLst/>
              <a:gdLst/>
              <a:ahLst/>
              <a:cxnLst/>
              <a:rect r="r" b="b" t="t" l="l"/>
              <a:pathLst>
                <a:path h="545220" w="534075">
                  <a:moveTo>
                    <a:pt x="330875" y="0"/>
                  </a:moveTo>
                  <a:lnTo>
                    <a:pt x="0" y="0"/>
                  </a:lnTo>
                  <a:lnTo>
                    <a:pt x="0" y="545220"/>
                  </a:lnTo>
                  <a:lnTo>
                    <a:pt x="330875" y="545220"/>
                  </a:lnTo>
                  <a:lnTo>
                    <a:pt x="534075" y="272610"/>
                  </a:lnTo>
                  <a:lnTo>
                    <a:pt x="330875" y="0"/>
                  </a:lnTo>
                  <a:close/>
                </a:path>
              </a:pathLst>
            </a:custGeom>
            <a:solidFill>
              <a:srgbClr val="000000">
                <a:alpha val="0"/>
              </a:srgbClr>
            </a:solidFill>
            <a:ln w="19050" cap="sq">
              <a:solidFill>
                <a:srgbClr val="CA3300"/>
              </a:solidFill>
              <a:prstDash val="solid"/>
              <a:miter/>
            </a:ln>
          </p:spPr>
        </p:sp>
        <p:sp>
          <p:nvSpPr>
            <p:cNvPr name="TextBox 8" id="8"/>
            <p:cNvSpPr txBox="true"/>
            <p:nvPr/>
          </p:nvSpPr>
          <p:spPr>
            <a:xfrm>
              <a:off x="0" y="-38100"/>
              <a:ext cx="419775" cy="58332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9" id="9"/>
          <p:cNvGrpSpPr/>
          <p:nvPr/>
        </p:nvGrpSpPr>
        <p:grpSpPr>
          <a:xfrm rot="0">
            <a:off x="9144000" y="2027789"/>
            <a:ext cx="7301713" cy="8229600"/>
            <a:chOff x="0" y="0"/>
            <a:chExt cx="5634038" cy="6350000"/>
          </a:xfrm>
        </p:grpSpPr>
        <p:sp>
          <p:nvSpPr>
            <p:cNvPr name="Freeform 10" id="10"/>
            <p:cNvSpPr/>
            <p:nvPr/>
          </p:nvSpPr>
          <p:spPr>
            <a:xfrm flipH="false" flipV="false" rot="0">
              <a:off x="0" y="0"/>
              <a:ext cx="5634038" cy="6350000"/>
            </a:xfrm>
            <a:custGeom>
              <a:avLst/>
              <a:gdLst/>
              <a:ahLst/>
              <a:cxnLst/>
              <a:rect r="r" b="b" t="t" l="l"/>
              <a:pathLst>
                <a:path h="6350000" w="5634038">
                  <a:moveTo>
                    <a:pt x="5634038" y="1926196"/>
                  </a:moveTo>
                  <a:lnTo>
                    <a:pt x="5634038" y="6350000"/>
                  </a:lnTo>
                  <a:lnTo>
                    <a:pt x="0" y="6350000"/>
                  </a:lnTo>
                  <a:lnTo>
                    <a:pt x="0" y="1274458"/>
                  </a:lnTo>
                  <a:lnTo>
                    <a:pt x="3158134" y="0"/>
                  </a:lnTo>
                  <a:lnTo>
                    <a:pt x="3158134" y="926960"/>
                  </a:lnTo>
                  <a:lnTo>
                    <a:pt x="5634038" y="1926196"/>
                  </a:lnTo>
                  <a:close/>
                </a:path>
              </a:pathLst>
            </a:custGeom>
            <a:blipFill>
              <a:blip r:embed="rId4"/>
              <a:stretch>
                <a:fillRect l="-18307" t="0" r="-18307" b="0"/>
              </a:stretch>
            </a:blipFill>
          </p:spPr>
        </p:sp>
      </p:grpSp>
      <p:sp>
        <p:nvSpPr>
          <p:cNvPr name="TextBox 11" id="11"/>
          <p:cNvSpPr txBox="true"/>
          <p:nvPr/>
        </p:nvSpPr>
        <p:spPr>
          <a:xfrm rot="0">
            <a:off x="754076" y="3316976"/>
            <a:ext cx="7494239" cy="5631561"/>
          </a:xfrm>
          <a:prstGeom prst="rect">
            <a:avLst/>
          </a:prstGeom>
        </p:spPr>
        <p:txBody>
          <a:bodyPr anchor="t" rtlCol="false" tIns="0" lIns="0" bIns="0" rIns="0">
            <a:spAutoFit/>
          </a:bodyPr>
          <a:lstStyle/>
          <a:p>
            <a:pPr algn="l" marL="604519" indent="-302260" lvl="1">
              <a:lnSpc>
                <a:spcPts val="3191"/>
              </a:lnSpc>
              <a:buFont typeface="Arial"/>
              <a:buChar char="•"/>
            </a:pPr>
            <a:r>
              <a:rPr lang="en-US" sz="2799">
                <a:solidFill>
                  <a:srgbClr val="0028BF"/>
                </a:solidFill>
                <a:latin typeface="Poppins"/>
                <a:ea typeface="Poppins"/>
                <a:cs typeface="Poppins"/>
                <a:sym typeface="Poppins"/>
              </a:rPr>
              <a:t>People Counting Sensor</a:t>
            </a:r>
          </a:p>
          <a:p>
            <a:pPr algn="l" marL="604519" indent="-302260" lvl="1">
              <a:lnSpc>
                <a:spcPts val="3191"/>
              </a:lnSpc>
              <a:buFont typeface="Arial"/>
              <a:buChar char="•"/>
            </a:pPr>
            <a:r>
              <a:rPr lang="en-US" sz="2799">
                <a:solidFill>
                  <a:srgbClr val="0028BF"/>
                </a:solidFill>
                <a:latin typeface="Poppins"/>
                <a:ea typeface="Poppins"/>
                <a:cs typeface="Poppins"/>
                <a:sym typeface="Poppins"/>
              </a:rPr>
              <a:t>Library usage statistics</a:t>
            </a:r>
          </a:p>
          <a:p>
            <a:pPr algn="l" marL="604519" indent="-302260" lvl="1">
              <a:lnSpc>
                <a:spcPts val="3191"/>
              </a:lnSpc>
              <a:buFont typeface="Arial"/>
              <a:buChar char="•"/>
            </a:pPr>
            <a:r>
              <a:rPr lang="en-US" sz="2799">
                <a:solidFill>
                  <a:srgbClr val="0028BF"/>
                </a:solidFill>
                <a:latin typeface="Poppins"/>
                <a:ea typeface="Poppins"/>
                <a:cs typeface="Poppins"/>
                <a:sym typeface="Poppins"/>
              </a:rPr>
              <a:t>Monitoring of authorized / unauthorized material outputs</a:t>
            </a:r>
          </a:p>
          <a:p>
            <a:pPr algn="l" marL="604519" indent="-302260" lvl="1">
              <a:lnSpc>
                <a:spcPts val="3191"/>
              </a:lnSpc>
              <a:buFont typeface="Arial"/>
              <a:buChar char="•"/>
            </a:pPr>
            <a:r>
              <a:rPr lang="en-US" sz="2799">
                <a:solidFill>
                  <a:srgbClr val="0028BF"/>
                </a:solidFill>
                <a:latin typeface="Poppins"/>
                <a:ea typeface="Poppins"/>
                <a:cs typeface="Poppins"/>
                <a:sym typeface="Poppins"/>
              </a:rPr>
              <a:t>Offline operation mode</a:t>
            </a:r>
          </a:p>
          <a:p>
            <a:pPr algn="l" marL="604519" indent="-302260" lvl="1">
              <a:lnSpc>
                <a:spcPts val="3191"/>
              </a:lnSpc>
              <a:buFont typeface="Arial"/>
              <a:buChar char="•"/>
            </a:pPr>
            <a:r>
              <a:rPr lang="en-US" sz="2799">
                <a:solidFill>
                  <a:srgbClr val="0028BF"/>
                </a:solidFill>
                <a:latin typeface="Poppins"/>
                <a:ea typeface="Poppins"/>
                <a:cs typeface="Poppins"/>
                <a:sym typeface="Poppins"/>
              </a:rPr>
              <a:t>Possibility to print the library logo</a:t>
            </a:r>
          </a:p>
          <a:p>
            <a:pPr algn="l" marL="604519" indent="-302260" lvl="1">
              <a:lnSpc>
                <a:spcPts val="3191"/>
              </a:lnSpc>
              <a:buFont typeface="Arial"/>
              <a:buChar char="•"/>
            </a:pPr>
            <a:r>
              <a:rPr lang="en-US" sz="2799">
                <a:solidFill>
                  <a:srgbClr val="0028BF"/>
                </a:solidFill>
                <a:latin typeface="Poppins"/>
                <a:ea typeface="Poppins"/>
                <a:cs typeface="Poppins"/>
                <a:sym typeface="Poppins"/>
              </a:rPr>
              <a:t>Impact-resistant construction, stylish design </a:t>
            </a:r>
            <a:r>
              <a:rPr lang="en-US" sz="2799">
                <a:solidFill>
                  <a:srgbClr val="0028BF"/>
                </a:solidFill>
                <a:latin typeface="Poppins"/>
                <a:ea typeface="Poppins"/>
                <a:cs typeface="Poppins"/>
                <a:sym typeface="Poppins"/>
              </a:rPr>
              <a:t> </a:t>
            </a:r>
          </a:p>
          <a:p>
            <a:pPr algn="l" marL="604519" indent="-302260" lvl="1">
              <a:lnSpc>
                <a:spcPts val="3191"/>
              </a:lnSpc>
              <a:buFont typeface="Arial"/>
              <a:buChar char="•"/>
            </a:pPr>
            <a:r>
              <a:rPr lang="en-US" sz="2799">
                <a:solidFill>
                  <a:srgbClr val="0028BF"/>
                </a:solidFill>
                <a:latin typeface="Poppins"/>
                <a:ea typeface="Poppins"/>
                <a:cs typeface="Poppins"/>
                <a:sym typeface="Poppins"/>
              </a:rPr>
              <a:t>Detect on-chip security bits</a:t>
            </a:r>
          </a:p>
          <a:p>
            <a:pPr algn="l" marL="604519" indent="-302260" lvl="1">
              <a:lnSpc>
                <a:spcPts val="3191"/>
              </a:lnSpc>
              <a:buFont typeface="Arial"/>
              <a:buChar char="•"/>
            </a:pPr>
            <a:r>
              <a:rPr lang="en-US" sz="2799">
                <a:solidFill>
                  <a:srgbClr val="0028BF"/>
                </a:solidFill>
                <a:latin typeface="Poppins"/>
                <a:ea typeface="Poppins"/>
                <a:cs typeface="Poppins"/>
                <a:sym typeface="Poppins"/>
              </a:rPr>
              <a:t>Floor mountable feature</a:t>
            </a:r>
          </a:p>
          <a:p>
            <a:pPr algn="l" marL="604519" indent="-302260" lvl="1">
              <a:lnSpc>
                <a:spcPts val="3191"/>
              </a:lnSpc>
              <a:buFont typeface="Arial"/>
              <a:buChar char="•"/>
            </a:pPr>
            <a:r>
              <a:rPr lang="en-US" sz="2799">
                <a:solidFill>
                  <a:srgbClr val="0028BF"/>
                </a:solidFill>
                <a:latin typeface="Poppins"/>
                <a:ea typeface="Poppins"/>
                <a:cs typeface="Poppins"/>
                <a:sym typeface="Poppins"/>
              </a:rPr>
              <a:t>Detect material with more than one label attached</a:t>
            </a:r>
          </a:p>
          <a:p>
            <a:pPr algn="l" marL="604519" indent="-302260" lvl="1">
              <a:lnSpc>
                <a:spcPts val="3191"/>
              </a:lnSpc>
              <a:buFont typeface="Arial"/>
              <a:buChar char="•"/>
            </a:pPr>
            <a:r>
              <a:rPr lang="en-US" sz="2799">
                <a:solidFill>
                  <a:srgbClr val="0028BF"/>
                </a:solidFill>
                <a:latin typeface="Poppins"/>
                <a:ea typeface="Poppins"/>
                <a:cs typeface="Poppins"/>
                <a:sym typeface="Poppins"/>
              </a:rPr>
              <a:t>Sound and light warning system</a:t>
            </a:r>
          </a:p>
          <a:p>
            <a:pPr algn="l">
              <a:lnSpc>
                <a:spcPts val="3191"/>
              </a:lnSpc>
            </a:pPr>
          </a:p>
        </p:txBody>
      </p:sp>
      <p:sp>
        <p:nvSpPr>
          <p:cNvPr name="AutoShape 12" id="12"/>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13" id="13"/>
          <p:cNvSpPr/>
          <p:nvPr/>
        </p:nvSpPr>
        <p:spPr>
          <a:xfrm rot="0">
            <a:off x="0" y="0"/>
            <a:ext cx="18288000" cy="1457325"/>
          </a:xfrm>
          <a:prstGeom prst="rect">
            <a:avLst/>
          </a:prstGeom>
          <a:solidFill>
            <a:srgbClr val="0A93C3"/>
          </a:solidFill>
        </p:spPr>
      </p:sp>
      <p:sp>
        <p:nvSpPr>
          <p:cNvPr name="AutoShape 14" id="14"/>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TextBox 15" id="15"/>
          <p:cNvSpPr txBox="true"/>
          <p:nvPr/>
        </p:nvSpPr>
        <p:spPr>
          <a:xfrm rot="0">
            <a:off x="541285" y="1003658"/>
            <a:ext cx="557503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SECURITY GATE</a:t>
            </a:r>
          </a:p>
        </p:txBody>
      </p:sp>
      <p:sp>
        <p:nvSpPr>
          <p:cNvPr name="Freeform 16" id="16"/>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5"/>
            <a:stretch>
              <a:fillRect l="-37427" t="-110304" r="-37812" b="-100993"/>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27513" y="1977876"/>
            <a:ext cx="5781889" cy="8229600"/>
            <a:chOff x="0" y="0"/>
            <a:chExt cx="1461702" cy="2080500"/>
          </a:xfrm>
        </p:grpSpPr>
        <p:sp>
          <p:nvSpPr>
            <p:cNvPr name="Freeform 3" id="3"/>
            <p:cNvSpPr/>
            <p:nvPr/>
          </p:nvSpPr>
          <p:spPr>
            <a:xfrm flipH="false" flipV="false" rot="0">
              <a:off x="0" y="0"/>
              <a:ext cx="1461702" cy="2080500"/>
            </a:xfrm>
            <a:custGeom>
              <a:avLst/>
              <a:gdLst/>
              <a:ahLst/>
              <a:cxnLst/>
              <a:rect r="r" b="b" t="t" l="l"/>
              <a:pathLst>
                <a:path h="2080500" w="1461702">
                  <a:moveTo>
                    <a:pt x="0" y="0"/>
                  </a:moveTo>
                  <a:lnTo>
                    <a:pt x="1461702" y="0"/>
                  </a:lnTo>
                  <a:lnTo>
                    <a:pt x="1461702" y="2080500"/>
                  </a:lnTo>
                  <a:lnTo>
                    <a:pt x="0" y="2080500"/>
                  </a:lnTo>
                  <a:close/>
                </a:path>
              </a:pathLst>
            </a:custGeom>
            <a:solidFill>
              <a:srgbClr val="0028BF"/>
            </a:solidFill>
          </p:spPr>
        </p:sp>
        <p:sp>
          <p:nvSpPr>
            <p:cNvPr name="TextBox 4" id="4"/>
            <p:cNvSpPr txBox="true"/>
            <p:nvPr/>
          </p:nvSpPr>
          <p:spPr>
            <a:xfrm>
              <a:off x="0" y="-38100"/>
              <a:ext cx="1461702" cy="21186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028700" y="2301655"/>
            <a:ext cx="5179514" cy="7582043"/>
            <a:chOff x="0" y="0"/>
            <a:chExt cx="6906019" cy="10109391"/>
          </a:xfrm>
        </p:grpSpPr>
        <p:pic>
          <p:nvPicPr>
            <p:cNvPr name="Picture 6" id="6"/>
            <p:cNvPicPr>
              <a:picLocks noChangeAspect="true"/>
            </p:cNvPicPr>
            <p:nvPr/>
          </p:nvPicPr>
          <p:blipFill>
            <a:blip r:embed="rId2"/>
            <a:srcRect l="27243" t="0" r="27243" b="0"/>
            <a:stretch>
              <a:fillRect/>
            </a:stretch>
          </p:blipFill>
          <p:spPr>
            <a:xfrm flipH="false" flipV="false">
              <a:off x="0" y="0"/>
              <a:ext cx="6906019" cy="10109391"/>
            </a:xfrm>
            <a:prstGeom prst="rect">
              <a:avLst/>
            </a:prstGeom>
          </p:spPr>
        </p:pic>
      </p:grpSp>
      <p:sp>
        <p:nvSpPr>
          <p:cNvPr name="TextBox 7" id="7"/>
          <p:cNvSpPr txBox="true"/>
          <p:nvPr/>
        </p:nvSpPr>
        <p:spPr>
          <a:xfrm rot="0">
            <a:off x="8609421" y="4461879"/>
            <a:ext cx="7949673" cy="4031361"/>
          </a:xfrm>
          <a:prstGeom prst="rect">
            <a:avLst/>
          </a:prstGeom>
        </p:spPr>
        <p:txBody>
          <a:bodyPr anchor="t" rtlCol="false" tIns="0" lIns="0" bIns="0" rIns="0">
            <a:spAutoFit/>
          </a:bodyPr>
          <a:lstStyle/>
          <a:p>
            <a:pPr algn="l" marL="604519" indent="-302260" lvl="1">
              <a:lnSpc>
                <a:spcPts val="3191"/>
              </a:lnSpc>
              <a:buFont typeface="Arial"/>
              <a:buChar char="•"/>
            </a:pPr>
            <a:r>
              <a:rPr lang="en-US" sz="2799">
                <a:solidFill>
                  <a:srgbClr val="0028BF"/>
                </a:solidFill>
                <a:latin typeface="Poppins"/>
                <a:ea typeface="Poppins"/>
                <a:cs typeface="Poppins"/>
                <a:sym typeface="Poppins"/>
              </a:rPr>
              <a:t>100% reliability, easy to use</a:t>
            </a:r>
          </a:p>
          <a:p>
            <a:pPr algn="l" marL="604519" indent="-302260" lvl="1">
              <a:lnSpc>
                <a:spcPts val="3191"/>
              </a:lnSpc>
              <a:buFont typeface="Arial"/>
              <a:buChar char="•"/>
            </a:pPr>
            <a:r>
              <a:rPr lang="en-US" sz="2799">
                <a:solidFill>
                  <a:srgbClr val="0028BF"/>
                </a:solidFill>
                <a:latin typeface="Poppins"/>
                <a:ea typeface="Poppins"/>
                <a:cs typeface="Poppins"/>
                <a:sym typeface="Poppins"/>
              </a:rPr>
              <a:t>Fast integration and plug-and-play</a:t>
            </a:r>
          </a:p>
          <a:p>
            <a:pPr algn="l" marL="604519" indent="-302260" lvl="1">
              <a:lnSpc>
                <a:spcPts val="3191"/>
              </a:lnSpc>
              <a:buFont typeface="Arial"/>
              <a:buChar char="•"/>
            </a:pPr>
            <a:r>
              <a:rPr lang="en-US" sz="2799">
                <a:solidFill>
                  <a:srgbClr val="0028BF"/>
                </a:solidFill>
                <a:latin typeface="Poppins"/>
                <a:ea typeface="Poppins"/>
                <a:cs typeface="Poppins"/>
                <a:sym typeface="Poppins"/>
              </a:rPr>
              <a:t>Multi-language option</a:t>
            </a:r>
          </a:p>
          <a:p>
            <a:pPr algn="l" marL="604519" indent="-302260" lvl="1">
              <a:lnSpc>
                <a:spcPts val="3191"/>
              </a:lnSpc>
              <a:buFont typeface="Arial"/>
              <a:buChar char="•"/>
            </a:pPr>
            <a:r>
              <a:rPr lang="en-US" sz="2799">
                <a:solidFill>
                  <a:srgbClr val="0028BF"/>
                </a:solidFill>
                <a:latin typeface="Poppins"/>
                <a:ea typeface="Poppins"/>
                <a:cs typeface="Poppins"/>
                <a:sym typeface="Poppins"/>
              </a:rPr>
              <a:t>Multiple loans/refunds with UHF RFID feature</a:t>
            </a:r>
          </a:p>
          <a:p>
            <a:pPr algn="l" marL="604519" indent="-302260" lvl="1">
              <a:lnSpc>
                <a:spcPts val="3191"/>
              </a:lnSpc>
              <a:buFont typeface="Arial"/>
              <a:buChar char="•"/>
            </a:pPr>
            <a:r>
              <a:rPr lang="en-US" sz="2799">
                <a:solidFill>
                  <a:srgbClr val="0028BF"/>
                </a:solidFill>
                <a:latin typeface="Poppins"/>
                <a:ea typeface="Poppins"/>
                <a:cs typeface="Poppins"/>
                <a:sym typeface="Poppins"/>
              </a:rPr>
              <a:t>Automatic user recognition</a:t>
            </a:r>
          </a:p>
          <a:p>
            <a:pPr algn="l" marL="604519" indent="-302260" lvl="1">
              <a:lnSpc>
                <a:spcPts val="3191"/>
              </a:lnSpc>
              <a:buFont typeface="Arial"/>
              <a:buChar char="•"/>
            </a:pPr>
            <a:r>
              <a:rPr lang="en-US" sz="2799">
                <a:solidFill>
                  <a:srgbClr val="0028BF"/>
                </a:solidFill>
                <a:latin typeface="Poppins"/>
                <a:ea typeface="Poppins"/>
                <a:cs typeface="Poppins"/>
                <a:sym typeface="Poppins"/>
              </a:rPr>
              <a:t>Remote management support</a:t>
            </a:r>
          </a:p>
          <a:p>
            <a:pPr algn="l" marL="604519" indent="-302260" lvl="1">
              <a:lnSpc>
                <a:spcPts val="3191"/>
              </a:lnSpc>
              <a:buFont typeface="Arial"/>
              <a:buChar char="•"/>
            </a:pPr>
            <a:r>
              <a:rPr lang="en-US" sz="2799">
                <a:solidFill>
                  <a:srgbClr val="0028BF"/>
                </a:solidFill>
                <a:latin typeface="Poppins"/>
                <a:ea typeface="Poppins"/>
                <a:cs typeface="Poppins"/>
                <a:sym typeface="Poppins"/>
              </a:rPr>
              <a:t>Usage statistics</a:t>
            </a:r>
          </a:p>
          <a:p>
            <a:pPr algn="l" marL="604519" indent="-302260" lvl="1">
              <a:lnSpc>
                <a:spcPts val="3191"/>
              </a:lnSpc>
              <a:buFont typeface="Arial"/>
              <a:buChar char="•"/>
            </a:pPr>
            <a:r>
              <a:rPr lang="en-US" sz="2799">
                <a:solidFill>
                  <a:srgbClr val="0028BF"/>
                </a:solidFill>
                <a:latin typeface="Poppins"/>
                <a:ea typeface="Poppins"/>
                <a:cs typeface="Poppins"/>
                <a:sym typeface="Poppins"/>
              </a:rPr>
              <a:t>Touch screen, Anti-bacterial film</a:t>
            </a:r>
          </a:p>
          <a:p>
            <a:pPr algn="l">
              <a:lnSpc>
                <a:spcPts val="3191"/>
              </a:lnSpc>
            </a:pPr>
          </a:p>
        </p:txBody>
      </p:sp>
      <p:sp>
        <p:nvSpPr>
          <p:cNvPr name="AutoShape 8" id="8"/>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9" id="9"/>
          <p:cNvSpPr/>
          <p:nvPr/>
        </p:nvSpPr>
        <p:spPr>
          <a:xfrm rot="0">
            <a:off x="0" y="0"/>
            <a:ext cx="18288000" cy="1457325"/>
          </a:xfrm>
          <a:prstGeom prst="rect">
            <a:avLst/>
          </a:prstGeom>
          <a:solidFill>
            <a:srgbClr val="0A93C3"/>
          </a:solidFill>
        </p:spPr>
      </p:sp>
      <p:sp>
        <p:nvSpPr>
          <p:cNvPr name="AutoShape 10" id="10"/>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TextBox 11" id="11"/>
          <p:cNvSpPr txBox="true"/>
          <p:nvPr/>
        </p:nvSpPr>
        <p:spPr>
          <a:xfrm rot="0">
            <a:off x="541285" y="1003658"/>
            <a:ext cx="557503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SELF-CHECK MODULE</a:t>
            </a:r>
          </a:p>
        </p:txBody>
      </p:sp>
      <p:sp>
        <p:nvSpPr>
          <p:cNvPr name="Freeform 12" id="12"/>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3"/>
            <a:stretch>
              <a:fillRect l="-37427" t="-110304" r="-37812" b="-100993"/>
            </a:stretch>
          </a:blipFill>
        </p:spPr>
      </p:sp>
      <p:sp>
        <p:nvSpPr>
          <p:cNvPr name="Freeform 13" id="13"/>
          <p:cNvSpPr/>
          <p:nvPr/>
        </p:nvSpPr>
        <p:spPr>
          <a:xfrm flipH="false" flipV="false" rot="5400000">
            <a:off x="16681689"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9867732" y="2539425"/>
            <a:ext cx="6498274" cy="6498274"/>
            <a:chOff x="0" y="0"/>
            <a:chExt cx="8916670" cy="8916670"/>
          </a:xfrm>
        </p:grpSpPr>
        <p:sp>
          <p:nvSpPr>
            <p:cNvPr name="Freeform 3" id="3"/>
            <p:cNvSpPr/>
            <p:nvPr/>
          </p:nvSpPr>
          <p:spPr>
            <a:xfrm flipH="false" flipV="false" rot="0">
              <a:off x="6350" y="6350"/>
              <a:ext cx="8903970" cy="8903970"/>
            </a:xfrm>
            <a:custGeom>
              <a:avLst/>
              <a:gdLst/>
              <a:ahLst/>
              <a:cxnLst/>
              <a:rect r="r" b="b" t="t" l="l"/>
              <a:pathLst>
                <a:path h="8903970" w="8903970">
                  <a:moveTo>
                    <a:pt x="4451350" y="8903970"/>
                  </a:moveTo>
                  <a:cubicBezTo>
                    <a:pt x="1997710" y="8903970"/>
                    <a:pt x="0" y="6906260"/>
                    <a:pt x="0" y="4451350"/>
                  </a:cubicBezTo>
                  <a:cubicBezTo>
                    <a:pt x="0" y="1996440"/>
                    <a:pt x="1997710" y="0"/>
                    <a:pt x="4451350" y="0"/>
                  </a:cubicBezTo>
                  <a:cubicBezTo>
                    <a:pt x="6904990" y="0"/>
                    <a:pt x="8903970" y="1997710"/>
                    <a:pt x="8903970" y="4451350"/>
                  </a:cubicBezTo>
                  <a:cubicBezTo>
                    <a:pt x="8903970" y="6904990"/>
                    <a:pt x="6906260" y="8903970"/>
                    <a:pt x="4451350" y="8903970"/>
                  </a:cubicBezTo>
                  <a:close/>
                  <a:moveTo>
                    <a:pt x="4451350" y="19050"/>
                  </a:moveTo>
                  <a:cubicBezTo>
                    <a:pt x="2007870" y="19050"/>
                    <a:pt x="19050" y="2007870"/>
                    <a:pt x="19050" y="4451350"/>
                  </a:cubicBezTo>
                  <a:cubicBezTo>
                    <a:pt x="19050" y="6894830"/>
                    <a:pt x="2007870" y="8883650"/>
                    <a:pt x="4451350" y="8883650"/>
                  </a:cubicBezTo>
                  <a:cubicBezTo>
                    <a:pt x="6894830" y="8883650"/>
                    <a:pt x="8883650" y="6894830"/>
                    <a:pt x="8883650" y="4451350"/>
                  </a:cubicBezTo>
                  <a:cubicBezTo>
                    <a:pt x="8883650" y="2007870"/>
                    <a:pt x="6896100" y="19050"/>
                    <a:pt x="4451350" y="19050"/>
                  </a:cubicBezTo>
                  <a:close/>
                </a:path>
              </a:pathLst>
            </a:custGeom>
            <a:solidFill>
              <a:srgbClr val="1A1A1A"/>
            </a:solidFill>
          </p:spPr>
        </p:sp>
        <p:sp>
          <p:nvSpPr>
            <p:cNvPr name="Freeform 4" id="4"/>
            <p:cNvSpPr/>
            <p:nvPr/>
          </p:nvSpPr>
          <p:spPr>
            <a:xfrm flipH="false" flipV="false" rot="0">
              <a:off x="154940" y="154940"/>
              <a:ext cx="8605520" cy="8605520"/>
            </a:xfrm>
            <a:custGeom>
              <a:avLst/>
              <a:gdLst/>
              <a:ahLst/>
              <a:cxnLst/>
              <a:rect r="r" b="b" t="t" l="l"/>
              <a:pathLst>
                <a:path h="8605520" w="8605520">
                  <a:moveTo>
                    <a:pt x="8605520" y="4302760"/>
                  </a:moveTo>
                  <a:cubicBezTo>
                    <a:pt x="8605520" y="6678930"/>
                    <a:pt x="6678930" y="8605520"/>
                    <a:pt x="4302760" y="8605520"/>
                  </a:cubicBezTo>
                  <a:cubicBezTo>
                    <a:pt x="1926590" y="8605520"/>
                    <a:pt x="0" y="6680200"/>
                    <a:pt x="0" y="4302760"/>
                  </a:cubicBezTo>
                  <a:cubicBezTo>
                    <a:pt x="0" y="1925320"/>
                    <a:pt x="1926590" y="0"/>
                    <a:pt x="4302760" y="0"/>
                  </a:cubicBezTo>
                  <a:cubicBezTo>
                    <a:pt x="6678930" y="0"/>
                    <a:pt x="8605520" y="1926590"/>
                    <a:pt x="8605520" y="4302760"/>
                  </a:cubicBezTo>
                  <a:close/>
                </a:path>
              </a:pathLst>
            </a:custGeom>
            <a:blipFill>
              <a:blip r:embed="rId2"/>
              <a:stretch>
                <a:fillRect l="-25046" t="0" r="-25046" b="0"/>
              </a:stretch>
            </a:blipFill>
          </p:spPr>
        </p:sp>
      </p:grpSp>
      <p:sp>
        <p:nvSpPr>
          <p:cNvPr name="AutoShape 5" id="5"/>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6" id="6"/>
          <p:cNvSpPr/>
          <p:nvPr/>
        </p:nvSpPr>
        <p:spPr>
          <a:xfrm rot="0">
            <a:off x="0" y="0"/>
            <a:ext cx="18288000" cy="1457325"/>
          </a:xfrm>
          <a:prstGeom prst="rect">
            <a:avLst/>
          </a:prstGeom>
          <a:solidFill>
            <a:srgbClr val="0A93C3"/>
          </a:solidFill>
        </p:spPr>
      </p:sp>
      <p:sp>
        <p:nvSpPr>
          <p:cNvPr name="AutoShape 7" id="7"/>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Freeform 8" id="8"/>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3"/>
            <a:stretch>
              <a:fillRect l="-37427" t="-110304" r="-37812" b="-100993"/>
            </a:stretch>
          </a:blipFill>
        </p:spPr>
      </p:sp>
      <p:sp>
        <p:nvSpPr>
          <p:cNvPr name="TextBox 9" id="9"/>
          <p:cNvSpPr txBox="true"/>
          <p:nvPr/>
        </p:nvSpPr>
        <p:spPr>
          <a:xfrm rot="0">
            <a:off x="2688488" y="4889174"/>
            <a:ext cx="5199788" cy="1779725"/>
          </a:xfrm>
          <a:prstGeom prst="rect">
            <a:avLst/>
          </a:prstGeom>
        </p:spPr>
        <p:txBody>
          <a:bodyPr anchor="t" rtlCol="false" tIns="0" lIns="0" bIns="0" rIns="0">
            <a:spAutoFit/>
          </a:bodyPr>
          <a:lstStyle/>
          <a:p>
            <a:pPr algn="l" marL="871367" indent="-435683" lvl="1">
              <a:lnSpc>
                <a:spcPts val="4601"/>
              </a:lnSpc>
              <a:buFont typeface="Arial"/>
              <a:buChar char="•"/>
            </a:pPr>
            <a:r>
              <a:rPr lang="en-US" sz="4035">
                <a:solidFill>
                  <a:srgbClr val="0028BF"/>
                </a:solidFill>
                <a:latin typeface="Poppins"/>
                <a:ea typeface="Poppins"/>
                <a:cs typeface="Poppins"/>
                <a:sym typeface="Poppins"/>
              </a:rPr>
              <a:t>Census</a:t>
            </a:r>
          </a:p>
          <a:p>
            <a:pPr algn="l" marL="871367" indent="-435683" lvl="1">
              <a:lnSpc>
                <a:spcPts val="4601"/>
              </a:lnSpc>
              <a:buFont typeface="Arial"/>
              <a:buChar char="•"/>
            </a:pPr>
            <a:r>
              <a:rPr lang="en-US" sz="4035">
                <a:solidFill>
                  <a:srgbClr val="0028BF"/>
                </a:solidFill>
                <a:latin typeface="Poppins"/>
                <a:ea typeface="Poppins"/>
                <a:cs typeface="Poppins"/>
                <a:sym typeface="Poppins"/>
              </a:rPr>
              <a:t>Search / Find</a:t>
            </a:r>
          </a:p>
          <a:p>
            <a:pPr algn="l" marL="871367" indent="-435683" lvl="1">
              <a:lnSpc>
                <a:spcPts val="4601"/>
              </a:lnSpc>
              <a:buFont typeface="Arial"/>
              <a:buChar char="•"/>
            </a:pPr>
            <a:r>
              <a:rPr lang="en-US" sz="4035">
                <a:solidFill>
                  <a:srgbClr val="0028BF"/>
                </a:solidFill>
                <a:latin typeface="Poppins"/>
                <a:ea typeface="Poppins"/>
                <a:cs typeface="Poppins"/>
                <a:sym typeface="Poppins"/>
              </a:rPr>
              <a:t>Shelf Control</a:t>
            </a:r>
          </a:p>
        </p:txBody>
      </p:sp>
      <p:sp>
        <p:nvSpPr>
          <p:cNvPr name="TextBox 10" id="10"/>
          <p:cNvSpPr txBox="true"/>
          <p:nvPr/>
        </p:nvSpPr>
        <p:spPr>
          <a:xfrm rot="0">
            <a:off x="541285" y="1003658"/>
            <a:ext cx="557503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HAND TERMINAL</a:t>
            </a:r>
          </a:p>
        </p:txBody>
      </p:sp>
      <p:sp>
        <p:nvSpPr>
          <p:cNvPr name="Freeform 11" id="11"/>
          <p:cNvSpPr/>
          <p:nvPr/>
        </p:nvSpPr>
        <p:spPr>
          <a:xfrm flipH="false" flipV="false" rot="5400000">
            <a:off x="16681689"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3" id="3"/>
          <p:cNvSpPr/>
          <p:nvPr/>
        </p:nvSpPr>
        <p:spPr>
          <a:xfrm rot="0">
            <a:off x="0" y="0"/>
            <a:ext cx="18288000" cy="1457325"/>
          </a:xfrm>
          <a:prstGeom prst="rect">
            <a:avLst/>
          </a:prstGeom>
          <a:solidFill>
            <a:srgbClr val="0A93C3"/>
          </a:solidFill>
        </p:spPr>
      </p:sp>
      <p:sp>
        <p:nvSpPr>
          <p:cNvPr name="AutoShape 4" id="4"/>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Freeform 5" id="5"/>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2"/>
            <a:stretch>
              <a:fillRect l="-37427" t="-110304" r="-37812" b="-100993"/>
            </a:stretch>
          </a:blipFill>
        </p:spPr>
      </p:sp>
      <p:sp>
        <p:nvSpPr>
          <p:cNvPr name="Freeform 6" id="6"/>
          <p:cNvSpPr/>
          <p:nvPr/>
        </p:nvSpPr>
        <p:spPr>
          <a:xfrm flipH="false" flipV="false" rot="5400000">
            <a:off x="16681689"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2472026" y="3137206"/>
            <a:ext cx="13343947" cy="5910940"/>
          </a:xfrm>
          <a:custGeom>
            <a:avLst/>
            <a:gdLst/>
            <a:ahLst/>
            <a:cxnLst/>
            <a:rect r="r" b="b" t="t" l="l"/>
            <a:pathLst>
              <a:path h="5910940" w="13343947">
                <a:moveTo>
                  <a:pt x="0" y="0"/>
                </a:moveTo>
                <a:lnTo>
                  <a:pt x="13343948" y="0"/>
                </a:lnTo>
                <a:lnTo>
                  <a:pt x="13343948" y="5910940"/>
                </a:lnTo>
                <a:lnTo>
                  <a:pt x="0" y="5910940"/>
                </a:lnTo>
                <a:lnTo>
                  <a:pt x="0" y="0"/>
                </a:lnTo>
                <a:close/>
              </a:path>
            </a:pathLst>
          </a:custGeom>
          <a:blipFill>
            <a:blip r:embed="rId5"/>
            <a:stretch>
              <a:fillRect l="0" t="0" r="0" b="0"/>
            </a:stretch>
          </a:blipFill>
        </p:spPr>
      </p:sp>
      <p:sp>
        <p:nvSpPr>
          <p:cNvPr name="TextBox 8" id="8"/>
          <p:cNvSpPr txBox="true"/>
          <p:nvPr/>
        </p:nvSpPr>
        <p:spPr>
          <a:xfrm rot="0">
            <a:off x="541285" y="1003658"/>
            <a:ext cx="557503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COUNTING MODULE</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27513" y="1977876"/>
            <a:ext cx="5781889" cy="8229600"/>
            <a:chOff x="0" y="0"/>
            <a:chExt cx="1461702" cy="2080500"/>
          </a:xfrm>
        </p:grpSpPr>
        <p:sp>
          <p:nvSpPr>
            <p:cNvPr name="Freeform 3" id="3"/>
            <p:cNvSpPr/>
            <p:nvPr/>
          </p:nvSpPr>
          <p:spPr>
            <a:xfrm flipH="false" flipV="false" rot="0">
              <a:off x="0" y="0"/>
              <a:ext cx="1461702" cy="2080500"/>
            </a:xfrm>
            <a:custGeom>
              <a:avLst/>
              <a:gdLst/>
              <a:ahLst/>
              <a:cxnLst/>
              <a:rect r="r" b="b" t="t" l="l"/>
              <a:pathLst>
                <a:path h="2080500" w="1461702">
                  <a:moveTo>
                    <a:pt x="0" y="0"/>
                  </a:moveTo>
                  <a:lnTo>
                    <a:pt x="1461702" y="0"/>
                  </a:lnTo>
                  <a:lnTo>
                    <a:pt x="1461702" y="2080500"/>
                  </a:lnTo>
                  <a:lnTo>
                    <a:pt x="0" y="2080500"/>
                  </a:lnTo>
                  <a:close/>
                </a:path>
              </a:pathLst>
            </a:custGeom>
            <a:solidFill>
              <a:srgbClr val="0028BF"/>
            </a:solidFill>
          </p:spPr>
        </p:sp>
        <p:sp>
          <p:nvSpPr>
            <p:cNvPr name="TextBox 4" id="4"/>
            <p:cNvSpPr txBox="true"/>
            <p:nvPr/>
          </p:nvSpPr>
          <p:spPr>
            <a:xfrm>
              <a:off x="0" y="-38100"/>
              <a:ext cx="1461702" cy="21186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028700" y="2301655"/>
            <a:ext cx="5179514" cy="7582043"/>
            <a:chOff x="0" y="0"/>
            <a:chExt cx="6906019" cy="10109391"/>
          </a:xfrm>
        </p:grpSpPr>
        <p:pic>
          <p:nvPicPr>
            <p:cNvPr name="Picture 6" id="6"/>
            <p:cNvPicPr>
              <a:picLocks noChangeAspect="true"/>
            </p:cNvPicPr>
            <p:nvPr/>
          </p:nvPicPr>
          <p:blipFill>
            <a:blip r:embed="rId2"/>
            <a:srcRect l="27243" t="0" r="27243" b="0"/>
            <a:stretch>
              <a:fillRect/>
            </a:stretch>
          </p:blipFill>
          <p:spPr>
            <a:xfrm flipH="false" flipV="false">
              <a:off x="0" y="0"/>
              <a:ext cx="6906019" cy="10109391"/>
            </a:xfrm>
            <a:prstGeom prst="rect">
              <a:avLst/>
            </a:prstGeom>
          </p:spPr>
        </p:pic>
      </p:grpSp>
      <p:sp>
        <p:nvSpPr>
          <p:cNvPr name="AutoShape 7" id="7"/>
          <p:cNvSpPr/>
          <p:nvPr/>
        </p:nvSpPr>
        <p:spPr>
          <a:xfrm rot="0">
            <a:off x="-3699613" y="1028700"/>
            <a:ext cx="7399226" cy="0"/>
          </a:xfrm>
          <a:prstGeom prst="line">
            <a:avLst/>
          </a:prstGeom>
          <a:ln cap="flat" w="95250">
            <a:solidFill>
              <a:srgbClr val="0A93C3"/>
            </a:solidFill>
            <a:prstDash val="solid"/>
            <a:headEnd type="none" len="sm" w="sm"/>
            <a:tailEnd type="oval" len="lg" w="lg"/>
          </a:ln>
        </p:spPr>
      </p:sp>
      <p:sp>
        <p:nvSpPr>
          <p:cNvPr name="AutoShape 8" id="8"/>
          <p:cNvSpPr/>
          <p:nvPr/>
        </p:nvSpPr>
        <p:spPr>
          <a:xfrm rot="0">
            <a:off x="0" y="0"/>
            <a:ext cx="18288000" cy="1457325"/>
          </a:xfrm>
          <a:prstGeom prst="rect">
            <a:avLst/>
          </a:prstGeom>
          <a:solidFill>
            <a:srgbClr val="0A93C3"/>
          </a:solidFill>
        </p:spPr>
      </p:sp>
      <p:sp>
        <p:nvSpPr>
          <p:cNvPr name="AutoShape 9" id="9"/>
          <p:cNvSpPr/>
          <p:nvPr/>
        </p:nvSpPr>
        <p:spPr>
          <a:xfrm flipV="true">
            <a:off x="-1536078" y="1355090"/>
            <a:ext cx="8209193" cy="9883"/>
          </a:xfrm>
          <a:prstGeom prst="line">
            <a:avLst/>
          </a:prstGeom>
          <a:ln cap="rnd" w="1038225">
            <a:solidFill>
              <a:srgbClr val="0029BF"/>
            </a:solidFill>
            <a:prstDash val="solid"/>
            <a:headEnd type="none" len="sm" w="sm"/>
            <a:tailEnd type="none" len="sm" w="sm"/>
          </a:ln>
        </p:spPr>
      </p:sp>
      <p:sp>
        <p:nvSpPr>
          <p:cNvPr name="Freeform 10" id="10"/>
          <p:cNvSpPr/>
          <p:nvPr/>
        </p:nvSpPr>
        <p:spPr>
          <a:xfrm flipH="false" flipV="false" rot="0">
            <a:off x="14879291" y="287378"/>
            <a:ext cx="2921294" cy="1026437"/>
          </a:xfrm>
          <a:custGeom>
            <a:avLst/>
            <a:gdLst/>
            <a:ahLst/>
            <a:cxnLst/>
            <a:rect r="r" b="b" t="t" l="l"/>
            <a:pathLst>
              <a:path h="1026437" w="2921294">
                <a:moveTo>
                  <a:pt x="0" y="0"/>
                </a:moveTo>
                <a:lnTo>
                  <a:pt x="2921294" y="0"/>
                </a:lnTo>
                <a:lnTo>
                  <a:pt x="2921294" y="1026437"/>
                </a:lnTo>
                <a:lnTo>
                  <a:pt x="0" y="1026437"/>
                </a:lnTo>
                <a:lnTo>
                  <a:pt x="0" y="0"/>
                </a:lnTo>
                <a:close/>
              </a:path>
            </a:pathLst>
          </a:custGeom>
          <a:blipFill>
            <a:blip r:embed="rId3"/>
            <a:stretch>
              <a:fillRect l="-37427" t="-110304" r="-37812" b="-100993"/>
            </a:stretch>
          </a:blipFill>
        </p:spPr>
      </p:sp>
      <p:sp>
        <p:nvSpPr>
          <p:cNvPr name="Freeform 11" id="11"/>
          <p:cNvSpPr/>
          <p:nvPr/>
        </p:nvSpPr>
        <p:spPr>
          <a:xfrm flipH="false" flipV="false" rot="5400000">
            <a:off x="16681689" y="8680689"/>
            <a:ext cx="1483715" cy="1728906"/>
          </a:xfrm>
          <a:custGeom>
            <a:avLst/>
            <a:gdLst/>
            <a:ahLst/>
            <a:cxnLst/>
            <a:rect r="r" b="b" t="t" l="l"/>
            <a:pathLst>
              <a:path h="1728906" w="1483715">
                <a:moveTo>
                  <a:pt x="0" y="0"/>
                </a:moveTo>
                <a:lnTo>
                  <a:pt x="1483716" y="0"/>
                </a:lnTo>
                <a:lnTo>
                  <a:pt x="1483716" y="1728906"/>
                </a:lnTo>
                <a:lnTo>
                  <a:pt x="0" y="17289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8133731" y="4069851"/>
            <a:ext cx="7949673" cy="3445383"/>
          </a:xfrm>
          <a:prstGeom prst="rect">
            <a:avLst/>
          </a:prstGeom>
        </p:spPr>
        <p:txBody>
          <a:bodyPr anchor="t" rtlCol="false" tIns="0" lIns="0" bIns="0" rIns="0">
            <a:spAutoFit/>
          </a:bodyPr>
          <a:lstStyle/>
          <a:p>
            <a:pPr algn="l" marL="734064" indent="-367032" lvl="1">
              <a:lnSpc>
                <a:spcPts val="3876"/>
              </a:lnSpc>
              <a:buFont typeface="Arial"/>
              <a:buChar char="•"/>
            </a:pPr>
            <a:r>
              <a:rPr lang="en-US" sz="3400">
                <a:solidFill>
                  <a:srgbClr val="0028BF"/>
                </a:solidFill>
                <a:latin typeface="Poppins"/>
                <a:ea typeface="Poppins"/>
                <a:cs typeface="Poppins"/>
                <a:sym typeface="Poppins"/>
              </a:rPr>
              <a:t>Title, place number, inventory number, location and collection information of crypts matched by unit,</a:t>
            </a:r>
          </a:p>
          <a:p>
            <a:pPr algn="l" marL="734064" indent="-367032" lvl="1">
              <a:lnSpc>
                <a:spcPts val="3876"/>
              </a:lnSpc>
              <a:buFont typeface="Arial"/>
              <a:buChar char="•"/>
            </a:pPr>
            <a:r>
              <a:rPr lang="en-US" sz="3400">
                <a:solidFill>
                  <a:srgbClr val="0028BF"/>
                </a:solidFill>
                <a:latin typeface="Poppins"/>
                <a:ea typeface="Poppins"/>
                <a:cs typeface="Poppins"/>
                <a:sym typeface="Poppins"/>
              </a:rPr>
              <a:t>Door material transition report,</a:t>
            </a:r>
          </a:p>
          <a:p>
            <a:pPr algn="l" marL="734064" indent="-367032" lvl="1">
              <a:lnSpc>
                <a:spcPts val="3876"/>
              </a:lnSpc>
              <a:buFont typeface="Arial"/>
              <a:buChar char="•"/>
            </a:pPr>
            <a:r>
              <a:rPr lang="en-US" sz="3400">
                <a:solidFill>
                  <a:srgbClr val="0028BF"/>
                </a:solidFill>
                <a:latin typeface="Poppins"/>
                <a:ea typeface="Poppins"/>
                <a:cs typeface="Poppins"/>
                <a:sym typeface="Poppins"/>
              </a:rPr>
              <a:t>Census report</a:t>
            </a:r>
          </a:p>
          <a:p>
            <a:pPr algn="l">
              <a:lnSpc>
                <a:spcPts val="3876"/>
              </a:lnSpc>
            </a:pPr>
          </a:p>
        </p:txBody>
      </p:sp>
      <p:sp>
        <p:nvSpPr>
          <p:cNvPr name="TextBox 13" id="13"/>
          <p:cNvSpPr txBox="true"/>
          <p:nvPr/>
        </p:nvSpPr>
        <p:spPr>
          <a:xfrm rot="0">
            <a:off x="541285" y="1003658"/>
            <a:ext cx="5575035" cy="646430"/>
          </a:xfrm>
          <a:prstGeom prst="rect">
            <a:avLst/>
          </a:prstGeom>
        </p:spPr>
        <p:txBody>
          <a:bodyPr anchor="t" rtlCol="false" tIns="0" lIns="0" bIns="0" rIns="0">
            <a:spAutoFit/>
          </a:bodyPr>
          <a:lstStyle/>
          <a:p>
            <a:pPr algn="l">
              <a:lnSpc>
                <a:spcPts val="5320"/>
              </a:lnSpc>
            </a:pPr>
            <a:r>
              <a:rPr lang="en-US" sz="3800" spc="57">
                <a:solidFill>
                  <a:srgbClr val="FFFFFF"/>
                </a:solidFill>
                <a:latin typeface="Roboto Bold"/>
                <a:ea typeface="Roboto Bold"/>
                <a:cs typeface="Roboto Bold"/>
                <a:sym typeface="Roboto Bold"/>
              </a:rPr>
              <a:t>REPORTING MODULE</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DFDFD"/>
        </a:solidFill>
      </p:bgPr>
    </p:bg>
    <p:spTree>
      <p:nvGrpSpPr>
        <p:cNvPr id="1" name=""/>
        <p:cNvGrpSpPr/>
        <p:nvPr/>
      </p:nvGrpSpPr>
      <p:grpSpPr>
        <a:xfrm>
          <a:off x="0" y="0"/>
          <a:ext cx="0" cy="0"/>
          <a:chOff x="0" y="0"/>
          <a:chExt cx="0" cy="0"/>
        </a:xfrm>
      </p:grpSpPr>
      <p:sp>
        <p:nvSpPr>
          <p:cNvPr name="Freeform 2" id="2"/>
          <p:cNvSpPr/>
          <p:nvPr/>
        </p:nvSpPr>
        <p:spPr>
          <a:xfrm flipH="false" flipV="false" rot="0">
            <a:off x="0" y="-224118"/>
            <a:ext cx="18288000" cy="8090647"/>
          </a:xfrm>
          <a:custGeom>
            <a:avLst/>
            <a:gdLst/>
            <a:ahLst/>
            <a:cxnLst/>
            <a:rect r="r" b="b" t="t" l="l"/>
            <a:pathLst>
              <a:path h="8090647" w="18288000">
                <a:moveTo>
                  <a:pt x="0" y="0"/>
                </a:moveTo>
                <a:lnTo>
                  <a:pt x="18288000" y="0"/>
                </a:lnTo>
                <a:lnTo>
                  <a:pt x="18288000" y="8090647"/>
                </a:lnTo>
                <a:lnTo>
                  <a:pt x="0" y="8090647"/>
                </a:lnTo>
                <a:lnTo>
                  <a:pt x="0" y="0"/>
                </a:lnTo>
                <a:close/>
              </a:path>
            </a:pathLst>
          </a:custGeom>
          <a:blipFill>
            <a:blip r:embed="rId2"/>
            <a:stretch>
              <a:fillRect l="0" t="0" r="0" b="-27146"/>
            </a:stretch>
          </a:blipFill>
        </p:spPr>
      </p:sp>
      <p:grpSp>
        <p:nvGrpSpPr>
          <p:cNvPr name="Group 3" id="3"/>
          <p:cNvGrpSpPr/>
          <p:nvPr/>
        </p:nvGrpSpPr>
        <p:grpSpPr>
          <a:xfrm rot="0">
            <a:off x="1437715" y="6917391"/>
            <a:ext cx="9495865" cy="1374962"/>
            <a:chOff x="0" y="0"/>
            <a:chExt cx="2500968" cy="362130"/>
          </a:xfrm>
        </p:grpSpPr>
        <p:sp>
          <p:nvSpPr>
            <p:cNvPr name="Freeform 4" id="4"/>
            <p:cNvSpPr/>
            <p:nvPr/>
          </p:nvSpPr>
          <p:spPr>
            <a:xfrm flipH="false" flipV="false" rot="0">
              <a:off x="0" y="0"/>
              <a:ext cx="2500968" cy="362130"/>
            </a:xfrm>
            <a:custGeom>
              <a:avLst/>
              <a:gdLst/>
              <a:ahLst/>
              <a:cxnLst/>
              <a:rect r="r" b="b" t="t" l="l"/>
              <a:pathLst>
                <a:path h="362130" w="2500968">
                  <a:moveTo>
                    <a:pt x="0" y="0"/>
                  </a:moveTo>
                  <a:lnTo>
                    <a:pt x="2500968" y="0"/>
                  </a:lnTo>
                  <a:lnTo>
                    <a:pt x="2500968" y="362130"/>
                  </a:lnTo>
                  <a:lnTo>
                    <a:pt x="0" y="362130"/>
                  </a:lnTo>
                  <a:close/>
                </a:path>
              </a:pathLst>
            </a:custGeom>
            <a:solidFill>
              <a:srgbClr val="FFFFFF"/>
            </a:solidFill>
          </p:spPr>
        </p:sp>
        <p:sp>
          <p:nvSpPr>
            <p:cNvPr name="TextBox 5" id="5"/>
            <p:cNvSpPr txBox="true"/>
            <p:nvPr/>
          </p:nvSpPr>
          <p:spPr>
            <a:xfrm>
              <a:off x="0" y="-66675"/>
              <a:ext cx="2500968" cy="428805"/>
            </a:xfrm>
            <a:prstGeom prst="rect">
              <a:avLst/>
            </a:prstGeom>
          </p:spPr>
          <p:txBody>
            <a:bodyPr anchor="ctr" rtlCol="false" tIns="50800" lIns="50800" bIns="50800" rIns="50800"/>
            <a:lstStyle/>
            <a:p>
              <a:pPr algn="ctr">
                <a:lnSpc>
                  <a:spcPts val="3102"/>
                </a:lnSpc>
              </a:pPr>
            </a:p>
          </p:txBody>
        </p:sp>
      </p:grpSp>
      <p:sp>
        <p:nvSpPr>
          <p:cNvPr name="TextBox 6" id="6"/>
          <p:cNvSpPr txBox="true"/>
          <p:nvPr/>
        </p:nvSpPr>
        <p:spPr>
          <a:xfrm rot="0">
            <a:off x="3411777" y="9239250"/>
            <a:ext cx="5389351" cy="610743"/>
          </a:xfrm>
          <a:prstGeom prst="rect">
            <a:avLst/>
          </a:prstGeom>
        </p:spPr>
        <p:txBody>
          <a:bodyPr anchor="t" rtlCol="false" tIns="0" lIns="0" bIns="0" rIns="0">
            <a:spAutoFit/>
          </a:bodyPr>
          <a:lstStyle/>
          <a:p>
            <a:pPr algn="l">
              <a:lnSpc>
                <a:spcPts val="4446"/>
              </a:lnSpc>
            </a:pPr>
            <a:r>
              <a:rPr lang="en-US" sz="3900">
                <a:solidFill>
                  <a:srgbClr val="0028BF"/>
                </a:solidFill>
                <a:latin typeface="Poppins Bold"/>
                <a:ea typeface="Poppins Bold"/>
                <a:cs typeface="Poppins Bold"/>
                <a:sym typeface="Poppins Bold"/>
              </a:rPr>
              <a:t>Thanks For Listening</a:t>
            </a:r>
          </a:p>
        </p:txBody>
      </p:sp>
      <p:sp>
        <p:nvSpPr>
          <p:cNvPr name="Freeform 7" id="7"/>
          <p:cNvSpPr/>
          <p:nvPr/>
        </p:nvSpPr>
        <p:spPr>
          <a:xfrm flipH="false" flipV="false" rot="0">
            <a:off x="3411777" y="7309026"/>
            <a:ext cx="5547740" cy="1949274"/>
          </a:xfrm>
          <a:custGeom>
            <a:avLst/>
            <a:gdLst/>
            <a:ahLst/>
            <a:cxnLst/>
            <a:rect r="r" b="b" t="t" l="l"/>
            <a:pathLst>
              <a:path h="1949274" w="5547740">
                <a:moveTo>
                  <a:pt x="0" y="0"/>
                </a:moveTo>
                <a:lnTo>
                  <a:pt x="5547740" y="0"/>
                </a:lnTo>
                <a:lnTo>
                  <a:pt x="5547740" y="1949274"/>
                </a:lnTo>
                <a:lnTo>
                  <a:pt x="0" y="1949274"/>
                </a:lnTo>
                <a:lnTo>
                  <a:pt x="0" y="0"/>
                </a:lnTo>
                <a:close/>
              </a:path>
            </a:pathLst>
          </a:custGeom>
          <a:blipFill>
            <a:blip r:embed="rId3"/>
            <a:stretch>
              <a:fillRect l="-37427" t="-110304" r="-37812" b="-100993"/>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DAGKh_7BiPo</dc:identifier>
  <dcterms:modified xsi:type="dcterms:W3CDTF">2011-08-01T06:04:30Z</dcterms:modified>
  <cp:revision>1</cp:revision>
  <dc:title>LIBREF CLOUD EN</dc:title>
</cp:coreProperties>
</file>